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65FE8"/>
    <a:srgbClr val="FFFFFF"/>
    <a:srgbClr val="FDF731"/>
    <a:srgbClr val="383838"/>
    <a:srgbClr val="9CC2F0"/>
    <a:srgbClr val="6FA3E9"/>
    <a:srgbClr val="BEBEBE"/>
    <a:srgbClr val="5D5A72"/>
    <a:srgbClr val="DCDCDC"/>
    <a:srgbClr val="9FB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73"/>
        <p:guide pos="386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gs" Target="tags/tag261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84.wmf"/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3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98.xml"/><Relationship Id="rId7" Type="http://schemas.openxmlformats.org/officeDocument/2006/relationships/image" Target="../media/image23.png"/><Relationship Id="rId6" Type="http://schemas.openxmlformats.org/officeDocument/2006/relationships/tags" Target="../tags/tag97.xml"/><Relationship Id="rId5" Type="http://schemas.openxmlformats.org/officeDocument/2006/relationships/image" Target="../media/image22.png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3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image" Target="../media/image32.png"/><Relationship Id="rId6" Type="http://schemas.openxmlformats.org/officeDocument/2006/relationships/tags" Target="../tags/tag114.xml"/><Relationship Id="rId5" Type="http://schemas.openxmlformats.org/officeDocument/2006/relationships/image" Target="../media/image31.png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36.xml"/><Relationship Id="rId11" Type="http://schemas.openxmlformats.org/officeDocument/2006/relationships/image" Target="../media/image35.png"/><Relationship Id="rId10" Type="http://schemas.openxmlformats.org/officeDocument/2006/relationships/tags" Target="../tags/tag135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141.xml"/><Relationship Id="rId7" Type="http://schemas.openxmlformats.org/officeDocument/2006/relationships/image" Target="../media/image37.png"/><Relationship Id="rId6" Type="http://schemas.openxmlformats.org/officeDocument/2006/relationships/tags" Target="../tags/tag140.xml"/><Relationship Id="rId5" Type="http://schemas.openxmlformats.org/officeDocument/2006/relationships/image" Target="../media/image36.png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image" Target="../media/image39.png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62.xml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65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7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62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3.xml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6.xml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image" Target="../media/image80.wmf"/><Relationship Id="rId7" Type="http://schemas.openxmlformats.org/officeDocument/2006/relationships/oleObject" Target="../embeddings/oleObject2.bin"/><Relationship Id="rId6" Type="http://schemas.openxmlformats.org/officeDocument/2006/relationships/tags" Target="../tags/tag202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1.bin"/><Relationship Id="rId3" Type="http://schemas.openxmlformats.org/officeDocument/2006/relationships/tags" Target="../tags/tag201.xml"/><Relationship Id="rId20" Type="http://schemas.openxmlformats.org/officeDocument/2006/relationships/vmlDrawing" Target="../drawings/vmlDrawing1.vml"/><Relationship Id="rId2" Type="http://schemas.openxmlformats.org/officeDocument/2006/relationships/tags" Target="../tags/tag20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05.xml"/><Relationship Id="rId17" Type="http://schemas.openxmlformats.org/officeDocument/2006/relationships/image" Target="../media/image85.jpeg"/><Relationship Id="rId16" Type="http://schemas.openxmlformats.org/officeDocument/2006/relationships/tags" Target="../tags/tag204.xml"/><Relationship Id="rId15" Type="http://schemas.openxmlformats.org/officeDocument/2006/relationships/image" Target="../media/image84.wmf"/><Relationship Id="rId14" Type="http://schemas.openxmlformats.org/officeDocument/2006/relationships/oleObject" Target="../embeddings/oleObject4.bin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tags" Target="../tags/tag203.xml"/><Relationship Id="rId10" Type="http://schemas.openxmlformats.org/officeDocument/2006/relationships/image" Target="../media/image81.wmf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9.xml"/><Relationship Id="rId5" Type="http://schemas.openxmlformats.org/officeDocument/2006/relationships/image" Target="../media/image86.jpeg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5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4" Type="http://schemas.openxmlformats.org/officeDocument/2006/relationships/image" Target="../media/image87.png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8.xml"/><Relationship Id="rId4" Type="http://schemas.openxmlformats.org/officeDocument/2006/relationships/image" Target="../media/image91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1.xml"/><Relationship Id="rId4" Type="http://schemas.openxmlformats.org/officeDocument/2006/relationships/image" Target="../media/image92.png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.xml"/><Relationship Id="rId4" Type="http://schemas.openxmlformats.org/officeDocument/2006/relationships/image" Target="../media/image93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7.xml"/><Relationship Id="rId4" Type="http://schemas.openxmlformats.org/officeDocument/2006/relationships/image" Target="../media/image94.png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6.xml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8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.xml"/><Relationship Id="rId4" Type="http://schemas.openxmlformats.org/officeDocument/2006/relationships/image" Target="../media/image13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823460" y="599440"/>
            <a:ext cx="7385685" cy="2007870"/>
          </a:xfrm>
        </p:spPr>
        <p:txBody>
          <a:bodyPr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rgbClr val="9CC2F0"/>
                </a:solidFill>
              </a:rPr>
              <a:t>先导课</a:t>
            </a:r>
            <a:br>
              <a:rPr lang="zh-CN" altLang="en-US" sz="4800">
                <a:solidFill>
                  <a:srgbClr val="9CC2F0"/>
                </a:solidFill>
              </a:rPr>
            </a:br>
            <a:r>
              <a:rPr lang="zh-CN" altLang="en-US" sz="4000">
                <a:solidFill>
                  <a:srgbClr val="FFFF00"/>
                </a:solidFill>
              </a:rPr>
              <a:t>SLAM的应用价值与技术难点</a:t>
            </a:r>
            <a:br>
              <a:rPr lang="zh-CN" altLang="en-US" sz="4800">
                <a:solidFill>
                  <a:srgbClr val="FFFF00"/>
                </a:solidFill>
              </a:rPr>
            </a:b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pic>
        <p:nvPicPr>
          <p:cNvPr id="13" name="图片 12" descr="图书封面(正面)800x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551815"/>
            <a:ext cx="5755005" cy="5755005"/>
          </a:xfrm>
          <a:prstGeom prst="rect">
            <a:avLst/>
          </a:prstGeom>
        </p:spPr>
      </p:pic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7379335" y="2451735"/>
            <a:ext cx="2381250" cy="637540"/>
          </a:xfrm>
        </p:spPr>
        <p:txBody>
          <a:bodyPr>
            <a:noAutofit/>
          </a:bodyPr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主讲人：张虎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  <a:p>
            <a:r>
              <a:rPr lang="zh-CN" altLang="en-US" sz="1400" spc="0">
                <a:solidFill>
                  <a:srgbClr val="BEBEBE"/>
                </a:solidFill>
                <a:latin typeface="+mn-lt"/>
                <a:ea typeface="+mn-ea"/>
              </a:rPr>
              <a:t>（小虎哥哥爱学习）</a:t>
            </a:r>
            <a:endParaRPr lang="zh-CN" altLang="en-US" sz="1400" spc="0">
              <a:solidFill>
                <a:srgbClr val="BEBEBE"/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405" y="2440305"/>
            <a:ext cx="769620" cy="69977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2352c5c2274656d706c61746549645c223a32303233313439357d220a7d0a"/>
          <p:cNvSpPr txBox="1"/>
          <p:nvPr/>
        </p:nvSpPr>
        <p:spPr>
          <a:xfrm>
            <a:off x="5194300" y="3126740"/>
            <a:ext cx="601408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先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endParaRPr lang="zh-CN" altLang="en-US" sz="1600" b="1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1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快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速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梳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理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知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识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点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习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方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法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2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细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导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数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学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式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析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3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代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码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操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以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及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真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实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器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人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调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试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答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疑</a:t>
            </a: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+mn-ea"/>
              </a:rPr>
              <a:t>课</a:t>
            </a:r>
            <a:endParaRPr lang="zh-CN" altLang="en-US" sz="1600" b="1">
              <a:solidFill>
                <a:schemeClr val="bg1"/>
              </a:solidFill>
              <a:latin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（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永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久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免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费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系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列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课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程</a:t>
            </a:r>
            <a:r>
              <a:rPr lang="en-US" altLang="zh-CN" sz="1600" b="1">
                <a:solidFill>
                  <a:srgbClr val="FF0000"/>
                </a:solidFill>
                <a:latin typeface="+mn-ea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长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期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更</a:t>
            </a:r>
            <a:r>
              <a:rPr lang="en-US" altLang="zh-CN" sz="1600" b="1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+mn-ea"/>
              </a:rPr>
              <a:t>新</a:t>
            </a:r>
            <a:r>
              <a:rPr lang="zh-CN" altLang="en-US" sz="1600" b="0">
                <a:solidFill>
                  <a:srgbClr val="FF0000"/>
                </a:solidFill>
                <a:latin typeface="+mn-ea"/>
              </a:rPr>
              <a:t>）</a:t>
            </a:r>
            <a:r>
              <a:rPr lang="en-US" altLang="zh-CN" sz="1600" b="0">
                <a:solidFill>
                  <a:srgbClr val="FF0000"/>
                </a:solidFill>
                <a:latin typeface="+mn-ea"/>
              </a:rPr>
              <a:t>------</a:t>
            </a:r>
            <a:endParaRPr lang="en-US" altLang="zh-CN" sz="16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680835" y="3343275"/>
            <a:ext cx="242570" cy="276225"/>
          </a:xfrm>
          <a:custGeom>
            <a:avLst/>
            <a:gdLst>
              <a:gd name="connisteX0" fmla="*/ 0 w 438150"/>
              <a:gd name="connsiteY0" fmla="*/ 219075 h 381000"/>
              <a:gd name="connisteX1" fmla="*/ 171450 w 438150"/>
              <a:gd name="connsiteY1" fmla="*/ 381000 h 381000"/>
              <a:gd name="connisteX2" fmla="*/ 438150 w 438150"/>
              <a:gd name="connsiteY2" fmla="*/ 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38150" h="381000">
                <a:moveTo>
                  <a:pt x="0" y="219075"/>
                </a:moveTo>
                <a:lnTo>
                  <a:pt x="171450" y="381000"/>
                </a:lnTo>
                <a:lnTo>
                  <a:pt x="438150" y="0"/>
                </a:lnTo>
              </a:path>
            </a:pathLst>
          </a:cu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030" y="3420745"/>
            <a:ext cx="836930" cy="13233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72860" y="984885"/>
            <a:ext cx="10210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环境交互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880" y="826770"/>
            <a:ext cx="696595" cy="1771015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4852035" y="4595495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语音交互</a:t>
            </a: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010910" y="4488815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目标识别</a:t>
            </a:r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307330" y="570484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物体抓取</a:t>
            </a: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7379335" y="4773295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自主移动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294380" y="5481955"/>
            <a:ext cx="13131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底层技术基石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372860" y="3731895"/>
            <a:ext cx="10210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环境交互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619875" y="578866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3" name="椭圆 42"/>
          <p:cNvSpPr/>
          <p:nvPr/>
        </p:nvSpPr>
        <p:spPr>
          <a:xfrm>
            <a:off x="7179945" y="4595495"/>
            <a:ext cx="1333500" cy="1270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260840" y="5076825"/>
            <a:ext cx="25069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rgbClr val="FF0000"/>
                </a:solidFill>
                <a:latin typeface="+mn-ea"/>
              </a:rPr>
              <a:t>实现机器人自主化的关键</a:t>
            </a:r>
            <a:endParaRPr lang="zh-CN" altLang="en-US" sz="1400" b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275" y="2101850"/>
            <a:ext cx="1849755" cy="1638300"/>
          </a:xfrm>
          <a:prstGeom prst="rect">
            <a:avLst/>
          </a:prstGeom>
        </p:spPr>
      </p:pic>
      <p:sp>
        <p:nvSpPr>
          <p:cNvPr id="7" name="直角上箭头 6"/>
          <p:cNvSpPr/>
          <p:nvPr/>
        </p:nvSpPr>
        <p:spPr>
          <a:xfrm flipV="1">
            <a:off x="4124960" y="1410970"/>
            <a:ext cx="6609080" cy="570865"/>
          </a:xfrm>
          <a:prstGeom prst="bentUpArrow">
            <a:avLst>
              <a:gd name="adj1" fmla="val 25000"/>
              <a:gd name="adj2" fmla="val 25000"/>
              <a:gd name="adj3" fmla="val 37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27700" y="1675130"/>
            <a:ext cx="27482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上学、工作、吃饭、旅行、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......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直角上箭头 8"/>
          <p:cNvSpPr/>
          <p:nvPr/>
        </p:nvSpPr>
        <p:spPr>
          <a:xfrm>
            <a:off x="4124960" y="3860800"/>
            <a:ext cx="6609080" cy="448945"/>
          </a:xfrm>
          <a:prstGeom prst="bentUpArrow">
            <a:avLst>
              <a:gd name="adj1" fmla="val 25000"/>
              <a:gd name="adj2" fmla="val 25000"/>
              <a:gd name="adj3" fmla="val 37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635500" y="4386580"/>
            <a:ext cx="4091305" cy="2406650"/>
          </a:xfrm>
          <a:prstGeom prst="roundRect">
            <a:avLst/>
          </a:prstGeom>
          <a:noFill/>
          <a:ln w="19050">
            <a:solidFill>
              <a:srgbClr val="FDF73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43" idx="6"/>
            <a:endCxn id="44" idx="1"/>
          </p:cNvCxnSpPr>
          <p:nvPr/>
        </p:nvCxnSpPr>
        <p:spPr>
          <a:xfrm>
            <a:off x="8513445" y="5230495"/>
            <a:ext cx="74739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9" grpId="0" animBg="1"/>
      <p:bldP spid="41" grpId="0"/>
      <p:bldP spid="39" grpId="0"/>
      <p:bldP spid="10" grpId="0" animBg="1"/>
      <p:bldP spid="22" grpId="0" animBg="1"/>
      <p:bldP spid="24" grpId="0" animBg="1"/>
      <p:bldP spid="25" grpId="0" animBg="1"/>
      <p:bldP spid="26" grpId="0" animBg="1"/>
      <p:bldP spid="42" grpId="0" animBg="1"/>
      <p:bldP spid="43" grpId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5113655" y="1323975"/>
            <a:ext cx="3545840" cy="496570"/>
          </a:xfrm>
        </p:spPr>
        <p:txBody>
          <a:bodyPr>
            <a:noAutofit/>
          </a:bodyPr>
          <a:p>
            <a:pPr algn="ctr"/>
            <a:r>
              <a:rPr lang="zh-CN" altLang="en-US" sz="1600">
                <a:solidFill>
                  <a:srgbClr val="FFFF00"/>
                </a:solidFill>
              </a:rPr>
              <a:t>为什么需要自主移动</a:t>
            </a:r>
            <a:r>
              <a:rPr lang="en-US" altLang="zh-CN" sz="1600">
                <a:solidFill>
                  <a:srgbClr val="FFFF00"/>
                </a:solidFill>
              </a:rPr>
              <a:t>?</a:t>
            </a:r>
            <a:endParaRPr lang="en-US" altLang="zh-CN" sz="1600">
              <a:solidFill>
                <a:srgbClr val="FFFF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890" y="3020060"/>
            <a:ext cx="2557145" cy="1694180"/>
          </a:xfrm>
          <a:prstGeom prst="rect">
            <a:avLst/>
          </a:prstGeom>
        </p:spPr>
      </p:pic>
      <p:sp>
        <p:nvSpPr>
          <p:cNvPr id="17" name="标题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131820" y="4714240"/>
            <a:ext cx="240728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400" b="0">
                <a:solidFill>
                  <a:srgbClr val="FFFF00"/>
                </a:solidFill>
              </a:rPr>
              <a:t>世界上第一台计算机</a:t>
            </a:r>
            <a:endParaRPr lang="zh-CN" altLang="en-US" sz="1400" b="0">
              <a:solidFill>
                <a:srgbClr val="FFFF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540" y="3020060"/>
            <a:ext cx="2277745" cy="1719580"/>
          </a:xfrm>
          <a:prstGeom prst="rect">
            <a:avLst/>
          </a:prstGeom>
        </p:spPr>
      </p:pic>
      <p:sp>
        <p:nvSpPr>
          <p:cNvPr id="20" name="标题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160770" y="4739640"/>
            <a:ext cx="240728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400" b="0">
                <a:solidFill>
                  <a:srgbClr val="FFFF00"/>
                </a:solidFill>
              </a:rPr>
              <a:t>智能手机</a:t>
            </a:r>
            <a:endParaRPr lang="zh-CN" altLang="en-US" sz="1400" b="0">
              <a:solidFill>
                <a:srgbClr val="FFFF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3360" y="1859280"/>
            <a:ext cx="2372360" cy="2880360"/>
          </a:xfrm>
          <a:prstGeom prst="rect">
            <a:avLst/>
          </a:prstGeom>
        </p:spPr>
      </p:pic>
      <p:sp>
        <p:nvSpPr>
          <p:cNvPr id="30" name="标题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9068435" y="4739640"/>
            <a:ext cx="240728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400" b="0">
                <a:solidFill>
                  <a:srgbClr val="FFFF00"/>
                </a:solidFill>
              </a:rPr>
              <a:t>自主移动机器人</a:t>
            </a:r>
            <a:endParaRPr lang="zh-CN" altLang="en-US" sz="1400" b="0">
              <a:solidFill>
                <a:srgbClr val="FFFF00"/>
              </a:solidFill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5709920" y="3827145"/>
            <a:ext cx="359410" cy="329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8659495" y="3827145"/>
            <a:ext cx="359410" cy="329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32" grpId="0" animBg="1"/>
      <p:bldP spid="20" grpId="0"/>
      <p:bldP spid="33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047365" y="4264025"/>
            <a:ext cx="41941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</a:pPr>
            <a:r>
              <a:rPr lang="zh-CN" sz="1400" b="0">
                <a:solidFill>
                  <a:srgbClr val="FFFF00"/>
                </a:solidFill>
                <a:latin typeface="+mn-ea"/>
                <a:cs typeface="+mn-ea"/>
              </a:rPr>
              <a:t>自主移动实质上就是解决从地点</a:t>
            </a:r>
            <a:r>
              <a:rPr lang="en-US" sz="1400" b="0">
                <a:solidFill>
                  <a:srgbClr val="FFFF00"/>
                </a:solidFill>
                <a:latin typeface="+mn-ea"/>
                <a:cs typeface="+mn-ea"/>
              </a:rPr>
              <a:t>A</a:t>
            </a:r>
            <a:r>
              <a:rPr lang="zh-CN" sz="1400" b="0">
                <a:solidFill>
                  <a:srgbClr val="FFFF00"/>
                </a:solidFill>
                <a:latin typeface="+mn-ea"/>
                <a:cs typeface="+mn-ea"/>
              </a:rPr>
              <a:t>到地点</a:t>
            </a:r>
            <a:r>
              <a:rPr lang="en-US" sz="1400" b="0">
                <a:solidFill>
                  <a:srgbClr val="FFFF00"/>
                </a:solidFill>
                <a:latin typeface="+mn-ea"/>
                <a:cs typeface="+mn-ea"/>
              </a:rPr>
              <a:t>B</a:t>
            </a:r>
            <a:r>
              <a:rPr lang="zh-CN" sz="1400" b="0">
                <a:solidFill>
                  <a:srgbClr val="FFFF00"/>
                </a:solidFill>
                <a:latin typeface="+mn-ea"/>
                <a:cs typeface="+mn-ea"/>
              </a:rPr>
              <a:t>的问题</a:t>
            </a:r>
            <a:endParaRPr lang="zh-CN" sz="1400" b="0">
              <a:solidFill>
                <a:srgbClr val="FFFF00"/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b="0">
                <a:solidFill>
                  <a:srgbClr val="FFFF00"/>
                </a:solidFill>
                <a:latin typeface="+mn-ea"/>
                <a:cs typeface="+mn-ea"/>
              </a:rPr>
              <a:t>我在哪？</a:t>
            </a:r>
            <a:endParaRPr lang="zh-CN" altLang="en-US" sz="1400" b="0">
              <a:solidFill>
                <a:srgbClr val="FFFF00"/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b="0">
                <a:solidFill>
                  <a:srgbClr val="FFFF00"/>
                </a:solidFill>
                <a:latin typeface="+mn-ea"/>
                <a:cs typeface="+mn-ea"/>
              </a:rPr>
              <a:t>我将到何处去？</a:t>
            </a:r>
            <a:endParaRPr lang="zh-CN" altLang="en-US" sz="1400" b="0">
              <a:solidFill>
                <a:srgbClr val="FFFF00"/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400" b="0">
                <a:solidFill>
                  <a:srgbClr val="FFFF00"/>
                </a:solidFill>
                <a:latin typeface="+mn-ea"/>
                <a:cs typeface="+mn-ea"/>
              </a:rPr>
              <a:t>我该如何去</a:t>
            </a:r>
            <a:endParaRPr lang="zh-CN" altLang="en-US" sz="1400" b="0">
              <a:solidFill>
                <a:srgbClr val="FFFF00"/>
              </a:solidFill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780" y="1346200"/>
            <a:ext cx="4117340" cy="279146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3127375" y="1084580"/>
            <a:ext cx="0" cy="3315335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2835275" y="4200525"/>
            <a:ext cx="4832985" cy="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75525" y="4263390"/>
            <a:ext cx="44259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400" b="0">
                <a:solidFill>
                  <a:schemeClr val="bg1"/>
                </a:solidFill>
                <a:latin typeface="+mn-ea"/>
              </a:rPr>
              <a:t>x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84525" y="913130"/>
            <a:ext cx="44259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400" b="0">
                <a:solidFill>
                  <a:schemeClr val="bg1"/>
                </a:solidFill>
                <a:latin typeface="+mn-ea"/>
              </a:rPr>
              <a:t>y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220" y="3020060"/>
            <a:ext cx="1181735" cy="1117600"/>
          </a:xfrm>
          <a:prstGeom prst="rect">
            <a:avLst/>
          </a:prstGeom>
        </p:spPr>
      </p:pic>
      <p:pic>
        <p:nvPicPr>
          <p:cNvPr id="19" name="图片 18" descr="WPS图片-抠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120" y="1570355"/>
            <a:ext cx="1703070" cy="138684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310370" y="4200525"/>
            <a:ext cx="17799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</a:pPr>
            <a:r>
              <a:rPr lang="en-US" altLang="zh-CN" sz="1400" b="0">
                <a:solidFill>
                  <a:srgbClr val="FFFF00"/>
                </a:solidFill>
                <a:latin typeface="+mn-ea"/>
                <a:cs typeface="+mn-ea"/>
              </a:rPr>
              <a:t>SLAM</a:t>
            </a:r>
            <a:r>
              <a:rPr lang="zh-CN" altLang="en-US" sz="1400" b="0">
                <a:solidFill>
                  <a:srgbClr val="FFFF00"/>
                </a:solidFill>
                <a:latin typeface="+mn-ea"/>
                <a:cs typeface="+mn-ea"/>
              </a:rPr>
              <a:t>导航技术</a:t>
            </a:r>
            <a:endParaRPr lang="zh-CN" altLang="en-US" sz="1400" b="0">
              <a:solidFill>
                <a:srgbClr val="FFFF00"/>
              </a:solidFill>
              <a:latin typeface="+mn-ea"/>
              <a:cs typeface="+mn-ea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3211195" y="1373505"/>
            <a:ext cx="4003040" cy="2213610"/>
          </a:xfrm>
          <a:custGeom>
            <a:avLst/>
            <a:gdLst>
              <a:gd name="connisteX0" fmla="*/ 593405 w 4003350"/>
              <a:gd name="connsiteY0" fmla="*/ 866228 h 2204173"/>
              <a:gd name="connisteX1" fmla="*/ 483550 w 4003350"/>
              <a:gd name="connsiteY1" fmla="*/ 986243 h 2204173"/>
              <a:gd name="connisteX2" fmla="*/ 483550 w 4003350"/>
              <a:gd name="connsiteY2" fmla="*/ 1176108 h 2204173"/>
              <a:gd name="connisteX3" fmla="*/ 44130 w 4003350"/>
              <a:gd name="connsiteY3" fmla="*/ 1176108 h 2204173"/>
              <a:gd name="connisteX4" fmla="*/ 84135 w 4003350"/>
              <a:gd name="connsiteY4" fmla="*/ 636993 h 2204173"/>
              <a:gd name="connisteX5" fmla="*/ 453070 w 4003350"/>
              <a:gd name="connsiteY5" fmla="*/ 626833 h 2204173"/>
              <a:gd name="connisteX6" fmla="*/ 493075 w 4003350"/>
              <a:gd name="connsiteY6" fmla="*/ 367118 h 2204173"/>
              <a:gd name="connisteX7" fmla="*/ 1771330 w 4003350"/>
              <a:gd name="connsiteY7" fmla="*/ 297268 h 2204173"/>
              <a:gd name="connisteX8" fmla="*/ 1781490 w 4003350"/>
              <a:gd name="connsiteY8" fmla="*/ 37553 h 2204173"/>
              <a:gd name="connisteX9" fmla="*/ 3459160 w 4003350"/>
              <a:gd name="connsiteY9" fmla="*/ 67398 h 2204173"/>
              <a:gd name="connisteX10" fmla="*/ 3548695 w 4003350"/>
              <a:gd name="connsiteY10" fmla="*/ 506818 h 2204173"/>
              <a:gd name="connisteX11" fmla="*/ 3937950 w 4003350"/>
              <a:gd name="connsiteY11" fmla="*/ 656678 h 2204173"/>
              <a:gd name="connisteX12" fmla="*/ 3977955 w 4003350"/>
              <a:gd name="connsiteY12" fmla="*/ 2204173 h 2204173"/>
              <a:gd name="connisteX13" fmla="*/ 3768405 w 4003350"/>
              <a:gd name="connsiteY13" fmla="*/ 2264498 h 22041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4003350" h="2204173">
                <a:moveTo>
                  <a:pt x="593406" y="866228"/>
                </a:moveTo>
                <a:cubicBezTo>
                  <a:pt x="571181" y="886548"/>
                  <a:pt x="505776" y="924013"/>
                  <a:pt x="483551" y="986243"/>
                </a:cubicBezTo>
                <a:cubicBezTo>
                  <a:pt x="461326" y="1048473"/>
                  <a:pt x="571181" y="1138008"/>
                  <a:pt x="483551" y="1176108"/>
                </a:cubicBezTo>
                <a:cubicBezTo>
                  <a:pt x="395921" y="1214208"/>
                  <a:pt x="124141" y="1284058"/>
                  <a:pt x="44131" y="1176108"/>
                </a:cubicBezTo>
                <a:cubicBezTo>
                  <a:pt x="-35879" y="1068158"/>
                  <a:pt x="2221" y="746848"/>
                  <a:pt x="84136" y="636993"/>
                </a:cubicBezTo>
                <a:cubicBezTo>
                  <a:pt x="166051" y="527138"/>
                  <a:pt x="371156" y="680808"/>
                  <a:pt x="453071" y="626833"/>
                </a:cubicBezTo>
                <a:cubicBezTo>
                  <a:pt x="534986" y="572858"/>
                  <a:pt x="229551" y="433158"/>
                  <a:pt x="493076" y="367118"/>
                </a:cubicBezTo>
                <a:cubicBezTo>
                  <a:pt x="756601" y="301078"/>
                  <a:pt x="1513521" y="363308"/>
                  <a:pt x="1771331" y="297268"/>
                </a:cubicBezTo>
                <a:cubicBezTo>
                  <a:pt x="2029141" y="231228"/>
                  <a:pt x="1443671" y="83273"/>
                  <a:pt x="1781491" y="37553"/>
                </a:cubicBezTo>
                <a:cubicBezTo>
                  <a:pt x="2119311" y="-8167"/>
                  <a:pt x="3105466" y="-26582"/>
                  <a:pt x="3459161" y="67398"/>
                </a:cubicBezTo>
                <a:cubicBezTo>
                  <a:pt x="3812856" y="161378"/>
                  <a:pt x="3452811" y="388708"/>
                  <a:pt x="3548696" y="506818"/>
                </a:cubicBezTo>
                <a:cubicBezTo>
                  <a:pt x="3644581" y="624928"/>
                  <a:pt x="3852226" y="316953"/>
                  <a:pt x="3937951" y="656678"/>
                </a:cubicBezTo>
                <a:cubicBezTo>
                  <a:pt x="4023676" y="996403"/>
                  <a:pt x="4011611" y="1882863"/>
                  <a:pt x="3977956" y="22041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8120" y="1346200"/>
            <a:ext cx="4114165" cy="27908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090" algn="l"/>
                <a:tab pos="1609090" algn="l"/>
                <a:tab pos="1609090" algn="l"/>
                <a:tab pos="160909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图片3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640" y="866775"/>
            <a:ext cx="6523355" cy="3047365"/>
          </a:xfrm>
          <a:prstGeom prst="rect">
            <a:avLst/>
          </a:prstGeom>
        </p:spPr>
      </p:pic>
      <p:pic>
        <p:nvPicPr>
          <p:cNvPr id="17" name="图片 16" descr="图片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315" y="4044950"/>
            <a:ext cx="3342005" cy="2535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8455" algn="l"/>
                <a:tab pos="1608455" algn="l"/>
                <a:tab pos="1608455" algn="l"/>
                <a:tab pos="160845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4323080" y="1154430"/>
            <a:ext cx="3545840" cy="496570"/>
          </a:xfrm>
        </p:spPr>
        <p:txBody>
          <a:bodyPr>
            <a:noAutofit/>
          </a:bodyPr>
          <a:p>
            <a:pPr algn="ctr"/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究竟是什么</a:t>
            </a:r>
            <a:r>
              <a:rPr lang="en-US" altLang="zh-CN" sz="1600">
                <a:solidFill>
                  <a:srgbClr val="FFFF00"/>
                </a:solidFill>
              </a:rPr>
              <a:t>?</a:t>
            </a:r>
            <a:endParaRPr lang="en-US" altLang="zh-CN" sz="1600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68920" y="1034415"/>
            <a:ext cx="32054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SLAM用于解决定位和建图两个问题，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因此要从单独的定位和建图分别说起。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387600" y="2959100"/>
            <a:ext cx="2160000" cy="2160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摘录 7"/>
          <p:cNvSpPr/>
          <p:nvPr/>
        </p:nvSpPr>
        <p:spPr>
          <a:xfrm>
            <a:off x="3395980" y="3949065"/>
            <a:ext cx="144000" cy="18000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48785" y="3155950"/>
            <a:ext cx="2520000" cy="2520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9070" y="2586355"/>
            <a:ext cx="1080000" cy="1080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410710" y="3576320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060700" y="3666490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1" name="流程图: 摘录 20"/>
          <p:cNvSpPr/>
          <p:nvPr/>
        </p:nvSpPr>
        <p:spPr>
          <a:xfrm>
            <a:off x="4428490" y="3036570"/>
            <a:ext cx="144000" cy="18000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流程图: 摘录 21"/>
          <p:cNvSpPr/>
          <p:nvPr/>
        </p:nvSpPr>
        <p:spPr>
          <a:xfrm>
            <a:off x="5436870" y="4326255"/>
            <a:ext cx="144000" cy="18000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535170" y="2787650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98490" y="4232275"/>
            <a:ext cx="34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90415" y="358076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C000"/>
                </a:solidFill>
              </a:rPr>
              <a:t>P</a:t>
            </a:r>
            <a:endParaRPr lang="en-US" altLang="zh-CN">
              <a:solidFill>
                <a:srgbClr val="FFC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07885" y="2456180"/>
            <a:ext cx="331343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rgbClr val="FFFF00"/>
                </a:solidFill>
              </a:rPr>
              <a:t>定位问题：</a:t>
            </a:r>
            <a:endParaRPr lang="zh-CN" altLang="en-US" sz="1400">
              <a:solidFill>
                <a:srgbClr val="FFFF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</a:rPr>
              <a:t>已知全局地图坐标信息</a:t>
            </a:r>
            <a:endParaRPr lang="zh-CN" altLang="en-US" sz="1400">
              <a:solidFill>
                <a:srgbClr val="FFFF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</a:rPr>
              <a:t>利用观测求解机器人在地图中的坐标</a:t>
            </a:r>
            <a:endParaRPr lang="zh-CN" altLang="en-US" sz="1400">
              <a:solidFill>
                <a:srgbClr val="FFFF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33640" y="3768725"/>
            <a:ext cx="303149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已知</a:t>
            </a:r>
            <a:r>
              <a:rPr lang="en-US" altLang="zh-CN" sz="1400">
                <a:solidFill>
                  <a:schemeClr val="bg1"/>
                </a:solidFill>
              </a:rPr>
              <a:t>A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en-US" altLang="zh-CN" sz="1400">
                <a:solidFill>
                  <a:schemeClr val="bg1"/>
                </a:solidFill>
              </a:rPr>
              <a:t>B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en-US" altLang="zh-CN" sz="1400">
                <a:solidFill>
                  <a:schemeClr val="bg1"/>
                </a:solidFill>
              </a:rPr>
              <a:t>C</a:t>
            </a:r>
            <a:r>
              <a:rPr lang="zh-CN" altLang="en-US" sz="1400">
                <a:solidFill>
                  <a:schemeClr val="bg1"/>
                </a:solidFill>
              </a:rPr>
              <a:t>在地图中的坐标值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观测发现，</a:t>
            </a:r>
            <a:r>
              <a:rPr lang="en-US" altLang="zh-CN" sz="1400">
                <a:solidFill>
                  <a:schemeClr val="bg1"/>
                </a:solidFill>
              </a:rPr>
              <a:t>PA=6</a:t>
            </a:r>
            <a:r>
              <a:rPr lang="zh-CN" altLang="en-US" sz="1400">
                <a:solidFill>
                  <a:schemeClr val="bg1"/>
                </a:solidFill>
              </a:rPr>
              <a:t>，</a:t>
            </a:r>
            <a:r>
              <a:rPr lang="en-US" altLang="zh-CN" sz="1400">
                <a:solidFill>
                  <a:schemeClr val="bg1"/>
                </a:solidFill>
              </a:rPr>
              <a:t>PB=3</a:t>
            </a:r>
            <a:r>
              <a:rPr lang="zh-CN" altLang="en-US" sz="1400">
                <a:solidFill>
                  <a:schemeClr val="bg1"/>
                </a:solidFill>
              </a:rPr>
              <a:t>，</a:t>
            </a:r>
            <a:r>
              <a:rPr lang="en-US" altLang="zh-CN" sz="1400">
                <a:solidFill>
                  <a:schemeClr val="bg1"/>
                </a:solidFill>
              </a:rPr>
              <a:t>PC=7</a:t>
            </a:r>
            <a:endParaRPr lang="en-US" altLang="zh-CN" sz="140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求解</a:t>
            </a:r>
            <a:r>
              <a:rPr lang="en-US" altLang="zh-CN" sz="1400">
                <a:solidFill>
                  <a:schemeClr val="bg1"/>
                </a:solidFill>
              </a:rPr>
              <a:t>P</a:t>
            </a:r>
            <a:r>
              <a:rPr lang="zh-CN" altLang="en-US" sz="1400">
                <a:solidFill>
                  <a:schemeClr val="bg1"/>
                </a:solidFill>
              </a:rPr>
              <a:t>在地图中的坐标值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20" grpId="0"/>
      <p:bldP spid="23" grpId="0"/>
      <p:bldP spid="21" grpId="0" animBg="1"/>
      <p:bldP spid="22" grpId="0" animBg="1"/>
      <p:bldP spid="24" grpId="0"/>
      <p:bldP spid="7" grpId="0" animBg="1"/>
      <p:bldP spid="10" grpId="0" animBg="1"/>
      <p:bldP spid="9" grpId="0" animBg="1"/>
      <p:bldP spid="25" grpId="0"/>
      <p:bldP spid="19" grpId="0" animBg="1"/>
      <p:bldP spid="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7820" algn="l"/>
                <a:tab pos="1607820" algn="l"/>
                <a:tab pos="1607820" algn="l"/>
                <a:tab pos="160782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4323080" y="1154430"/>
            <a:ext cx="3545840" cy="496570"/>
          </a:xfrm>
        </p:spPr>
        <p:txBody>
          <a:bodyPr>
            <a:noAutofit/>
          </a:bodyPr>
          <a:p>
            <a:pPr algn="ctr"/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究竟是什么</a:t>
            </a:r>
            <a:r>
              <a:rPr lang="en-US" altLang="zh-CN" sz="1600">
                <a:solidFill>
                  <a:srgbClr val="FFFF00"/>
                </a:solidFill>
              </a:rPr>
              <a:t>?</a:t>
            </a:r>
            <a:endParaRPr lang="en-US" altLang="zh-CN" sz="1600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68920" y="1034415"/>
            <a:ext cx="32054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SLAM用于解决定位和建图两个问题，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因此要从单独的定位和建图分别说起。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395" y="2538095"/>
            <a:ext cx="3418840" cy="2733040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969895" y="52711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0">
                <a:solidFill>
                  <a:srgbClr val="FFFF00"/>
                </a:solidFill>
              </a:rPr>
              <a:t>全球卫星定位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pic>
        <p:nvPicPr>
          <p:cNvPr id="12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975" y="2538095"/>
            <a:ext cx="5099685" cy="2732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528560" y="52711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0">
                <a:solidFill>
                  <a:srgbClr val="FFFF00"/>
                </a:solidFill>
              </a:rPr>
              <a:t>二维码定位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下箭头 73"/>
          <p:cNvSpPr/>
          <p:nvPr/>
        </p:nvSpPr>
        <p:spPr>
          <a:xfrm rot="11040000">
            <a:off x="5093970" y="3830955"/>
            <a:ext cx="280035" cy="23939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下箭头 63"/>
          <p:cNvSpPr/>
          <p:nvPr/>
        </p:nvSpPr>
        <p:spPr>
          <a:xfrm rot="16200000">
            <a:off x="5121910" y="4619625"/>
            <a:ext cx="280035" cy="23939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下箭头 58"/>
          <p:cNvSpPr/>
          <p:nvPr/>
        </p:nvSpPr>
        <p:spPr>
          <a:xfrm rot="19080000">
            <a:off x="4123690" y="4620895"/>
            <a:ext cx="280035" cy="23939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3230245" y="4620895"/>
            <a:ext cx="280035" cy="23939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7820" algn="l"/>
                <a:tab pos="1607820" algn="l"/>
                <a:tab pos="1607820" algn="l"/>
                <a:tab pos="160782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4323080" y="1154430"/>
            <a:ext cx="3545840" cy="496570"/>
          </a:xfrm>
        </p:spPr>
        <p:txBody>
          <a:bodyPr>
            <a:noAutofit/>
          </a:bodyPr>
          <a:p>
            <a:pPr algn="ctr"/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究竟是什么</a:t>
            </a:r>
            <a:r>
              <a:rPr lang="en-US" altLang="zh-CN" sz="1600">
                <a:solidFill>
                  <a:srgbClr val="FFFF00"/>
                </a:solidFill>
              </a:rPr>
              <a:t>?</a:t>
            </a:r>
            <a:endParaRPr lang="en-US" altLang="zh-CN" sz="1600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68920" y="1034415"/>
            <a:ext cx="32054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SLAM用于解决定位和建图两个问题，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因此要从单独的定位和建图分别说起。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07885" y="2456180"/>
            <a:ext cx="295783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rgbClr val="FFFF00"/>
                </a:solidFill>
              </a:rPr>
              <a:t>建图问题：</a:t>
            </a:r>
            <a:endParaRPr lang="zh-CN" altLang="en-US" sz="1400">
              <a:solidFill>
                <a:srgbClr val="FFFF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</a:rPr>
              <a:t>已知机器人的实时坐标</a:t>
            </a:r>
            <a:endParaRPr lang="zh-CN" altLang="en-US" sz="1400">
              <a:solidFill>
                <a:srgbClr val="FFFF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FFFF00"/>
                </a:solidFill>
              </a:rPr>
              <a:t>利用观测求解被观测物体的坐标</a:t>
            </a:r>
            <a:endParaRPr lang="zh-CN" altLang="en-US" sz="1400">
              <a:solidFill>
                <a:srgbClr val="FFFF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33640" y="3768725"/>
            <a:ext cx="425196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已知机器人的实时坐标</a:t>
            </a:r>
            <a:r>
              <a:rPr lang="en-US" altLang="zh-CN" sz="1400">
                <a:solidFill>
                  <a:schemeClr val="bg1"/>
                </a:solidFill>
              </a:rPr>
              <a:t>P1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en-US" altLang="zh-CN" sz="1400">
                <a:solidFill>
                  <a:schemeClr val="bg1"/>
                </a:solidFill>
              </a:rPr>
              <a:t>P2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en-US" altLang="zh-CN" sz="1400">
                <a:solidFill>
                  <a:schemeClr val="bg1"/>
                </a:solidFill>
              </a:rPr>
              <a:t>P3</a:t>
            </a:r>
            <a:r>
              <a:rPr lang="zh-CN" altLang="en-US" sz="1400">
                <a:solidFill>
                  <a:schemeClr val="bg1"/>
                </a:solidFill>
              </a:rPr>
              <a:t>、</a:t>
            </a:r>
            <a:r>
              <a:rPr lang="en-US" altLang="zh-CN" sz="1400">
                <a:solidFill>
                  <a:schemeClr val="bg1"/>
                </a:solidFill>
              </a:rPr>
              <a:t>......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通过观测可以获取物体与机器人的距离</a:t>
            </a:r>
            <a:r>
              <a:rPr lang="en-US" altLang="zh-CN" sz="1400">
                <a:solidFill>
                  <a:schemeClr val="bg1"/>
                </a:solidFill>
              </a:rPr>
              <a:t>R</a:t>
            </a:r>
            <a:r>
              <a:rPr lang="zh-CN" altLang="en-US" sz="1400">
                <a:solidFill>
                  <a:schemeClr val="bg1"/>
                </a:solidFill>
              </a:rPr>
              <a:t>和角度</a:t>
            </a:r>
            <a:r>
              <a:rPr lang="en-US" altLang="zh-CN" sz="1400">
                <a:solidFill>
                  <a:schemeClr val="bg1"/>
                </a:solidFill>
              </a:rPr>
              <a:t>θ</a:t>
            </a:r>
            <a:endParaRPr lang="en-US" altLang="zh-CN" sz="140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>
                <a:solidFill>
                  <a:schemeClr val="bg1"/>
                </a:solidFill>
              </a:rPr>
              <a:t>求解被观测物体的坐标，并构建出全局地图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81045" y="4515485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4465" y="415163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C000"/>
                </a:solidFill>
              </a:rPr>
              <a:t>P1</a:t>
            </a:r>
            <a:endParaRPr lang="en-US" altLang="zh-CN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74950" y="547179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2921000" y="4701540"/>
            <a:ext cx="427990" cy="699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2" idx="4"/>
          </p:cNvCxnSpPr>
          <p:nvPr/>
        </p:nvCxnSpPr>
        <p:spPr>
          <a:xfrm flipH="1" flipV="1">
            <a:off x="3371215" y="4695190"/>
            <a:ext cx="449580" cy="705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209925" y="547243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644900" y="547243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29" idx="0"/>
            <a:endCxn id="2" idx="4"/>
          </p:cNvCxnSpPr>
          <p:nvPr/>
        </p:nvCxnSpPr>
        <p:spPr>
          <a:xfrm flipV="1">
            <a:off x="3370580" y="4695190"/>
            <a:ext cx="635" cy="777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084320" y="547243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412615" y="519430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825365" y="519430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连接符 36"/>
          <p:cNvCxnSpPr>
            <a:stCxn id="57" idx="5"/>
            <a:endCxn id="33" idx="0"/>
          </p:cNvCxnSpPr>
          <p:nvPr/>
        </p:nvCxnSpPr>
        <p:spPr>
          <a:xfrm>
            <a:off x="4233545" y="4673600"/>
            <a:ext cx="11430" cy="79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211320" y="4673600"/>
            <a:ext cx="36830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233670" y="520255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650865" y="520255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063615" y="520255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471920" y="520255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471920" y="480314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71920" y="440372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471920" y="400431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481445" y="360489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471920" y="320548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471920" y="280606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59170" y="280606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059170" y="400431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646420" y="4004310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646420" y="280606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5233670" y="280606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4813935" y="280606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384040" y="280606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3966210" y="2806065"/>
            <a:ext cx="32131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079875" y="4519930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连接符 59"/>
          <p:cNvCxnSpPr>
            <a:stCxn id="57" idx="5"/>
            <a:endCxn id="35" idx="0"/>
          </p:cNvCxnSpPr>
          <p:nvPr/>
        </p:nvCxnSpPr>
        <p:spPr>
          <a:xfrm>
            <a:off x="4233545" y="4673600"/>
            <a:ext cx="752475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7" idx="5"/>
          </p:cNvCxnSpPr>
          <p:nvPr/>
        </p:nvCxnSpPr>
        <p:spPr>
          <a:xfrm>
            <a:off x="4233545" y="4673600"/>
            <a:ext cx="1217930" cy="55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3712210" y="414718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C000"/>
                </a:solidFill>
              </a:rPr>
              <a:t>P2</a:t>
            </a:r>
            <a:endParaRPr lang="en-US" altLang="zh-CN">
              <a:solidFill>
                <a:srgbClr val="FFC000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053965" y="4649470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" name="直接连接符 64"/>
          <p:cNvCxnSpPr>
            <a:stCxn id="63" idx="6"/>
            <a:endCxn id="40" idx="0"/>
          </p:cNvCxnSpPr>
          <p:nvPr/>
        </p:nvCxnSpPr>
        <p:spPr>
          <a:xfrm>
            <a:off x="5233670" y="4739640"/>
            <a:ext cx="577850" cy="462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63" idx="6"/>
            <a:endCxn id="41" idx="0"/>
          </p:cNvCxnSpPr>
          <p:nvPr/>
        </p:nvCxnSpPr>
        <p:spPr>
          <a:xfrm>
            <a:off x="5233670" y="4739640"/>
            <a:ext cx="990600" cy="462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3" idx="6"/>
          </p:cNvCxnSpPr>
          <p:nvPr/>
        </p:nvCxnSpPr>
        <p:spPr>
          <a:xfrm>
            <a:off x="5233670" y="4739640"/>
            <a:ext cx="1254760" cy="46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3" idx="6"/>
            <a:endCxn id="43" idx="1"/>
          </p:cNvCxnSpPr>
          <p:nvPr/>
        </p:nvCxnSpPr>
        <p:spPr>
          <a:xfrm>
            <a:off x="5233670" y="4739640"/>
            <a:ext cx="1238250" cy="198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3" idx="6"/>
            <a:endCxn id="44" idx="1"/>
          </p:cNvCxnSpPr>
          <p:nvPr/>
        </p:nvCxnSpPr>
        <p:spPr>
          <a:xfrm flipV="1">
            <a:off x="5233670" y="4538980"/>
            <a:ext cx="1238250" cy="20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3" idx="6"/>
            <a:endCxn id="50" idx="2"/>
          </p:cNvCxnSpPr>
          <p:nvPr/>
        </p:nvCxnSpPr>
        <p:spPr>
          <a:xfrm flipV="1">
            <a:off x="5233670" y="4274185"/>
            <a:ext cx="986155" cy="465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endCxn id="51" idx="2"/>
          </p:cNvCxnSpPr>
          <p:nvPr/>
        </p:nvCxnSpPr>
        <p:spPr>
          <a:xfrm flipV="1">
            <a:off x="5253990" y="4274185"/>
            <a:ext cx="553085" cy="47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4519295" y="427418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C000"/>
                </a:solidFill>
              </a:rPr>
              <a:t>P3</a:t>
            </a:r>
            <a:endParaRPr lang="en-US" altLang="zh-CN">
              <a:solidFill>
                <a:srgbClr val="FFC000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135245" y="3967480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/>
        </p:nvSpPr>
        <p:spPr>
          <a:xfrm>
            <a:off x="2433320" y="2533650"/>
            <a:ext cx="3061970" cy="2286000"/>
          </a:xfrm>
          <a:custGeom>
            <a:avLst/>
            <a:gdLst>
              <a:gd name="connisteX0" fmla="*/ 0 w 3061688"/>
              <a:gd name="connsiteY0" fmla="*/ 1466850 h 2286099"/>
              <a:gd name="connisteX1" fmla="*/ 666750 w 3061688"/>
              <a:gd name="connsiteY1" fmla="*/ 1552575 h 2286099"/>
              <a:gd name="connisteX2" fmla="*/ 914400 w 3061688"/>
              <a:gd name="connsiteY2" fmla="*/ 1847850 h 2286099"/>
              <a:gd name="connisteX3" fmla="*/ 942975 w 3061688"/>
              <a:gd name="connsiteY3" fmla="*/ 2095500 h 2286099"/>
              <a:gd name="connisteX4" fmla="*/ 1323975 w 3061688"/>
              <a:gd name="connsiteY4" fmla="*/ 2286000 h 2286099"/>
              <a:gd name="connisteX5" fmla="*/ 1733550 w 3061688"/>
              <a:gd name="connsiteY5" fmla="*/ 2076450 h 2286099"/>
              <a:gd name="connisteX6" fmla="*/ 2705100 w 3061688"/>
              <a:gd name="connsiteY6" fmla="*/ 2219325 h 2286099"/>
              <a:gd name="connisteX7" fmla="*/ 2781300 w 3061688"/>
              <a:gd name="connsiteY7" fmla="*/ 1524000 h 2286099"/>
              <a:gd name="connisteX8" fmla="*/ 2933700 w 3061688"/>
              <a:gd name="connsiteY8" fmla="*/ 1066800 h 2286099"/>
              <a:gd name="connisteX9" fmla="*/ 1066800 w 3061688"/>
              <a:gd name="connsiteY9" fmla="*/ 733425 h 2286099"/>
              <a:gd name="connisteX10" fmla="*/ 1104900 w 3061688"/>
              <a:gd name="connsiteY10" fmla="*/ 0 h 22860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061689" h="2286099">
                <a:moveTo>
                  <a:pt x="0" y="1466850"/>
                </a:moveTo>
                <a:cubicBezTo>
                  <a:pt x="128270" y="1478280"/>
                  <a:pt x="483870" y="1476375"/>
                  <a:pt x="666750" y="1552575"/>
                </a:cubicBezTo>
                <a:cubicBezTo>
                  <a:pt x="849630" y="1628775"/>
                  <a:pt x="859155" y="1739265"/>
                  <a:pt x="914400" y="1847850"/>
                </a:cubicBezTo>
                <a:cubicBezTo>
                  <a:pt x="969645" y="1956435"/>
                  <a:pt x="861060" y="2007870"/>
                  <a:pt x="942975" y="2095500"/>
                </a:cubicBezTo>
                <a:cubicBezTo>
                  <a:pt x="1024890" y="2183130"/>
                  <a:pt x="1165860" y="2289810"/>
                  <a:pt x="1323975" y="2286000"/>
                </a:cubicBezTo>
                <a:cubicBezTo>
                  <a:pt x="1482090" y="2282190"/>
                  <a:pt x="1457325" y="2089785"/>
                  <a:pt x="1733550" y="2076450"/>
                </a:cubicBezTo>
                <a:cubicBezTo>
                  <a:pt x="2009775" y="2063115"/>
                  <a:pt x="2495550" y="2329815"/>
                  <a:pt x="2705100" y="2219325"/>
                </a:cubicBezTo>
                <a:cubicBezTo>
                  <a:pt x="2914650" y="2108835"/>
                  <a:pt x="2735580" y="1754505"/>
                  <a:pt x="2781300" y="1524000"/>
                </a:cubicBezTo>
                <a:cubicBezTo>
                  <a:pt x="2827020" y="1293495"/>
                  <a:pt x="3276600" y="1224915"/>
                  <a:pt x="2933700" y="1066800"/>
                </a:cubicBezTo>
                <a:cubicBezTo>
                  <a:pt x="2590800" y="908685"/>
                  <a:pt x="1432560" y="946785"/>
                  <a:pt x="1066800" y="733425"/>
                </a:cubicBezTo>
                <a:cubicBezTo>
                  <a:pt x="701040" y="520065"/>
                  <a:pt x="1059815" y="139700"/>
                  <a:pt x="1104900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" grpId="0"/>
      <p:bldP spid="2" grpId="0" animBg="1"/>
      <p:bldP spid="58" grpId="0" animBg="1"/>
      <p:bldP spid="12" grpId="0" animBg="1"/>
      <p:bldP spid="29" grpId="0" animBg="1"/>
      <p:bldP spid="30" grpId="0" animBg="1"/>
      <p:bldP spid="62" grpId="0"/>
      <p:bldP spid="57" grpId="0" animBg="1"/>
      <p:bldP spid="59" grpId="0" animBg="1"/>
      <p:bldP spid="33" grpId="0" animBg="1"/>
      <p:bldP spid="34" grpId="0" animBg="1"/>
      <p:bldP spid="35" grpId="0" animBg="1"/>
      <p:bldP spid="39" grpId="0" animBg="1"/>
      <p:bldP spid="63" grpId="0" animBg="1"/>
      <p:bldP spid="6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 animBg="1"/>
      <p:bldP spid="51" grpId="0" animBg="1"/>
      <p:bldP spid="77" grpId="0" animBg="1"/>
      <p:bldP spid="46" grpId="0" animBg="1"/>
      <p:bldP spid="47" grpId="0" animBg="1"/>
      <p:bldP spid="45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2" grpId="0"/>
      <p:bldP spid="73" grpId="0" animBg="1"/>
      <p:bldP spid="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7185" algn="l"/>
                <a:tab pos="1607185" algn="l"/>
                <a:tab pos="1607185" algn="l"/>
                <a:tab pos="160718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4323080" y="1154430"/>
            <a:ext cx="3545840" cy="496570"/>
          </a:xfrm>
        </p:spPr>
        <p:txBody>
          <a:bodyPr>
            <a:noAutofit/>
          </a:bodyPr>
          <a:p>
            <a:pPr algn="ctr"/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究竟是什么</a:t>
            </a:r>
            <a:r>
              <a:rPr lang="en-US" altLang="zh-CN" sz="1600">
                <a:solidFill>
                  <a:srgbClr val="FFFF00"/>
                </a:solidFill>
              </a:rPr>
              <a:t>?</a:t>
            </a:r>
            <a:endParaRPr lang="en-US" altLang="zh-CN" sz="1600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68920" y="1034415"/>
            <a:ext cx="32054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SLAM用于解决定位和建图两个问题，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因此要从单独的定位和建图分别说起。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标题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969895" y="52711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0">
                <a:solidFill>
                  <a:srgbClr val="FFFF00"/>
                </a:solidFill>
              </a:rPr>
              <a:t>大地测绘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14" name="标题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528560" y="52711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1600" b="0">
                <a:solidFill>
                  <a:srgbClr val="FFFF00"/>
                </a:solidFill>
              </a:rPr>
              <a:t>CT</a:t>
            </a:r>
            <a:r>
              <a:rPr lang="zh-CN" altLang="en-US" sz="1600" b="0">
                <a:solidFill>
                  <a:srgbClr val="FFFF00"/>
                </a:solidFill>
              </a:rPr>
              <a:t>扫描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020" y="2536190"/>
            <a:ext cx="4105910" cy="2734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650" y="2535555"/>
            <a:ext cx="4732020" cy="27355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6550" algn="l"/>
                <a:tab pos="1606550" algn="l"/>
                <a:tab pos="1606550" algn="l"/>
                <a:tab pos="160655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4323080" y="1154430"/>
            <a:ext cx="3545840" cy="496570"/>
          </a:xfrm>
        </p:spPr>
        <p:txBody>
          <a:bodyPr>
            <a:noAutofit/>
          </a:bodyPr>
          <a:p>
            <a:pPr algn="ctr"/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究竟是什么</a:t>
            </a:r>
            <a:r>
              <a:rPr lang="en-US" altLang="zh-CN" sz="1600">
                <a:solidFill>
                  <a:srgbClr val="FFFF00"/>
                </a:solidFill>
              </a:rPr>
              <a:t>?</a:t>
            </a:r>
            <a:endParaRPr lang="en-US" altLang="zh-CN" sz="1600">
              <a:solidFill>
                <a:srgbClr val="FFFF00"/>
              </a:solidFill>
            </a:endParaRPr>
          </a:p>
        </p:txBody>
      </p:sp>
      <p:sp>
        <p:nvSpPr>
          <p:cNvPr id="3" name="标题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714750" y="1975485"/>
            <a:ext cx="167957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0">
                <a:solidFill>
                  <a:srgbClr val="FFFF00"/>
                </a:solidFill>
              </a:rPr>
              <a:t>定位问题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14" name="标题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214235" y="1975485"/>
            <a:ext cx="162179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0">
                <a:solidFill>
                  <a:srgbClr val="FFFF00"/>
                </a:solidFill>
              </a:rPr>
              <a:t>建图问题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2" name="标题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617210" y="1975485"/>
            <a:ext cx="162179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1600">
                <a:solidFill>
                  <a:schemeClr val="accent1"/>
                </a:solidFill>
              </a:rPr>
              <a:t>VS</a:t>
            </a:r>
            <a:endParaRPr lang="en-US" altLang="zh-CN" sz="1600">
              <a:solidFill>
                <a:schemeClr val="accent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258185" y="2796540"/>
            <a:ext cx="789940" cy="59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地图信息</a:t>
            </a:r>
            <a:endParaRPr lang="zh-CN" altLang="en-US" sz="1600"/>
          </a:p>
        </p:txBody>
      </p:sp>
      <p:sp>
        <p:nvSpPr>
          <p:cNvPr id="12" name="圆角矩形 11"/>
          <p:cNvSpPr/>
          <p:nvPr/>
        </p:nvSpPr>
        <p:spPr>
          <a:xfrm>
            <a:off x="5061585" y="2796540"/>
            <a:ext cx="789940" cy="59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定位信息</a:t>
            </a:r>
            <a:endParaRPr lang="zh-CN" altLang="en-US" sz="1600"/>
          </a:p>
        </p:txBody>
      </p:sp>
      <p:cxnSp>
        <p:nvCxnSpPr>
          <p:cNvPr id="17" name="直接箭头连接符 16"/>
          <p:cNvCxnSpPr>
            <a:stCxn id="10" idx="3"/>
            <a:endCxn id="12" idx="1"/>
          </p:cNvCxnSpPr>
          <p:nvPr/>
        </p:nvCxnSpPr>
        <p:spPr>
          <a:xfrm>
            <a:off x="4048125" y="3094990"/>
            <a:ext cx="1013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52900" y="2598420"/>
            <a:ext cx="80327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>
                <a:solidFill>
                  <a:schemeClr val="accent1"/>
                </a:solidFill>
              </a:rPr>
              <a:t>推测</a:t>
            </a:r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804660" y="2796540"/>
            <a:ext cx="789940" cy="59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定位信息</a:t>
            </a:r>
            <a:endParaRPr lang="zh-CN" altLang="en-US" sz="1600"/>
          </a:p>
        </p:txBody>
      </p:sp>
      <p:sp>
        <p:nvSpPr>
          <p:cNvPr id="24" name="圆角矩形 23"/>
          <p:cNvSpPr/>
          <p:nvPr/>
        </p:nvSpPr>
        <p:spPr>
          <a:xfrm>
            <a:off x="8608060" y="2796540"/>
            <a:ext cx="789940" cy="59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地图信息</a:t>
            </a:r>
            <a:endParaRPr lang="zh-CN" altLang="en-US" sz="1600"/>
          </a:p>
        </p:txBody>
      </p:sp>
      <p:cxnSp>
        <p:nvCxnSpPr>
          <p:cNvPr id="25" name="直接箭头连接符 24"/>
          <p:cNvCxnSpPr>
            <a:stCxn id="23" idx="3"/>
            <a:endCxn id="24" idx="1"/>
          </p:cNvCxnSpPr>
          <p:nvPr/>
        </p:nvCxnSpPr>
        <p:spPr>
          <a:xfrm>
            <a:off x="7594600" y="3094990"/>
            <a:ext cx="1013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99375" y="2598420"/>
            <a:ext cx="80327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>
                <a:solidFill>
                  <a:schemeClr val="accent1"/>
                </a:solidFill>
              </a:rPr>
              <a:t>推测</a:t>
            </a:r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27" name="标题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2245995" y="4907280"/>
            <a:ext cx="414782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>
                <a:solidFill>
                  <a:srgbClr val="FFFF00"/>
                </a:solidFill>
              </a:rPr>
              <a:t>定位是以准确的地图信息为前提</a:t>
            </a:r>
            <a:endParaRPr lang="zh-CN" altLang="en-US" sz="1600" b="0">
              <a:solidFill>
                <a:srgbClr val="FFFF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>
                <a:solidFill>
                  <a:srgbClr val="FFFF00"/>
                </a:solidFill>
              </a:rPr>
              <a:t>实际往往不具备这样的前提条件</a:t>
            </a:r>
            <a:endParaRPr lang="zh-CN" altLang="en-US" sz="1600" b="0">
              <a:solidFill>
                <a:srgbClr val="FFFF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>
                <a:solidFill>
                  <a:srgbClr val="FFFF00"/>
                </a:solidFill>
              </a:rPr>
              <a:t>先有鸡还是先有蛋的问题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4343" y="3823335"/>
            <a:ext cx="2911475" cy="2193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2" grpId="0" animBg="1"/>
      <p:bldP spid="23" grpId="0" animBg="1"/>
      <p:bldP spid="26" grpId="0"/>
      <p:bldP spid="24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5915" algn="l"/>
                <a:tab pos="1605915" algn="l"/>
                <a:tab pos="1605915" algn="l"/>
                <a:tab pos="160591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4323080" y="1154430"/>
            <a:ext cx="3545840" cy="496570"/>
          </a:xfrm>
        </p:spPr>
        <p:txBody>
          <a:bodyPr>
            <a:noAutofit/>
          </a:bodyPr>
          <a:p>
            <a:pPr algn="ctr"/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究竟是什么</a:t>
            </a:r>
            <a:r>
              <a:rPr lang="en-US" altLang="zh-CN" sz="1600">
                <a:solidFill>
                  <a:srgbClr val="FFFF00"/>
                </a:solidFill>
              </a:rPr>
              <a:t>?</a:t>
            </a:r>
            <a:endParaRPr lang="en-US" altLang="zh-CN" sz="1600">
              <a:solidFill>
                <a:srgbClr val="FFFF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295" y="1936750"/>
            <a:ext cx="2962275" cy="19799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067685" y="3420110"/>
            <a:ext cx="307086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1600" b="0">
                <a:solidFill>
                  <a:srgbClr val="FFFF00"/>
                </a:solidFill>
              </a:rPr>
              <a:t>GPS</a:t>
            </a:r>
            <a:r>
              <a:rPr lang="zh-CN" altLang="en-US" sz="1600" b="0">
                <a:solidFill>
                  <a:srgbClr val="FFFF00"/>
                </a:solidFill>
              </a:rPr>
              <a:t>信号丢失的地下车库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95" y="4302125"/>
            <a:ext cx="2978150" cy="1979295"/>
          </a:xfrm>
          <a:prstGeom prst="rect">
            <a:avLst/>
          </a:prstGeom>
        </p:spPr>
      </p:pic>
      <p:sp>
        <p:nvSpPr>
          <p:cNvPr id="9" name="标题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122295" y="5784850"/>
            <a:ext cx="307086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0">
                <a:solidFill>
                  <a:srgbClr val="FFFF00"/>
                </a:solidFill>
              </a:rPr>
              <a:t>未知岩洞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6520" y="1937385"/>
            <a:ext cx="5541010" cy="4344035"/>
          </a:xfrm>
          <a:prstGeom prst="rect">
            <a:avLst/>
          </a:prstGeom>
        </p:spPr>
      </p:pic>
      <p:sp>
        <p:nvSpPr>
          <p:cNvPr id="20" name="标题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856855" y="5784850"/>
            <a:ext cx="307086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0">
                <a:solidFill>
                  <a:srgbClr val="FFFF00"/>
                </a:solidFill>
              </a:rPr>
              <a:t>火星表面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2410" y="597535"/>
            <a:ext cx="3545840" cy="496570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9CC2F0"/>
                </a:solidFill>
              </a:rPr>
              <a:t>本书内容安排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6760" y="1608455"/>
            <a:ext cx="226758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一、编程基础篇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ROS入门必备知识</a:t>
            </a:r>
            <a:endParaRPr lang="en-US" altLang="zh-CN" sz="1400">
              <a:solidFill>
                <a:srgbClr val="9CC2F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2</a:t>
            </a:r>
            <a:r>
              <a:rPr lang="zh-CN" altLang="en-US" sz="1400">
                <a:solidFill>
                  <a:schemeClr val="bg1"/>
                </a:solidFill>
              </a:rPr>
              <a:t>章：C++编程范式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3</a:t>
            </a:r>
            <a:r>
              <a:rPr lang="zh-CN" altLang="en-US" sz="1400">
                <a:solidFill>
                  <a:schemeClr val="bg1"/>
                </a:solidFill>
              </a:rPr>
              <a:t>章：OpenCV图像处理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9165" y="1608455"/>
            <a:ext cx="1882140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二、硬件基础篇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4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机器人传感器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5</a:t>
            </a:r>
            <a:r>
              <a:rPr lang="zh-CN" altLang="en-US" sz="1400">
                <a:solidFill>
                  <a:schemeClr val="bg1"/>
                </a:solidFill>
              </a:rPr>
              <a:t>章：机器人主机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6</a:t>
            </a:r>
            <a:r>
              <a:rPr lang="zh-CN" altLang="en-US" sz="1400">
                <a:solidFill>
                  <a:schemeClr val="bg1"/>
                </a:solidFill>
              </a:rPr>
              <a:t>章：机器人底盘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6125" y="1608455"/>
            <a:ext cx="2366645" cy="2368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三、</a:t>
            </a:r>
            <a:r>
              <a:rPr lang="en-US" altLang="zh-CN">
                <a:solidFill>
                  <a:srgbClr val="FFFF00"/>
                </a:solidFill>
              </a:rPr>
              <a:t>SLAM</a:t>
            </a:r>
            <a:r>
              <a:rPr lang="zh-CN" altLang="en-US">
                <a:solidFill>
                  <a:srgbClr val="FFFF00"/>
                </a:solidFill>
              </a:rPr>
              <a:t>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7</a:t>
            </a:r>
            <a:r>
              <a:rPr lang="zh-CN" altLang="en-US" sz="1400">
                <a:solidFill>
                  <a:schemeClr val="bg1"/>
                </a:solidFill>
              </a:rPr>
              <a:t>章：</a:t>
            </a:r>
            <a:r>
              <a:rPr lang="en-US" altLang="zh-CN" sz="1400">
                <a:solidFill>
                  <a:schemeClr val="bg1"/>
                </a:solidFill>
              </a:rPr>
              <a:t>SLAM中的数学基础</a:t>
            </a:r>
            <a:endParaRPr lang="en-US" altLang="zh-CN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8</a:t>
            </a:r>
            <a:r>
              <a:rPr lang="zh-CN" altLang="en-US" sz="1400">
                <a:solidFill>
                  <a:schemeClr val="bg1"/>
                </a:solidFill>
              </a:rPr>
              <a:t>章：激光SLAM系统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9</a:t>
            </a:r>
            <a:r>
              <a:rPr lang="zh-CN" altLang="en-US" sz="1400">
                <a:solidFill>
                  <a:schemeClr val="bg1"/>
                </a:solidFill>
              </a:rPr>
              <a:t>章：视觉SLAM系统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10</a:t>
            </a:r>
            <a:r>
              <a:rPr lang="zh-CN" altLang="en-US" sz="1400">
                <a:solidFill>
                  <a:schemeClr val="bg1"/>
                </a:solidFill>
              </a:rPr>
              <a:t>章：其他SLAM系统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57590" y="1608455"/>
            <a:ext cx="2999105" cy="19380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四、自主导航篇</a:t>
            </a:r>
            <a:endParaRPr lang="zh-CN" altLang="en-US">
              <a:solidFill>
                <a:srgbClr val="FFFF00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11</a:t>
            </a:r>
            <a:r>
              <a:rPr lang="zh-CN" altLang="en-US" sz="1400">
                <a:solidFill>
                  <a:schemeClr val="bg1"/>
                </a:solidFill>
              </a:rPr>
              <a:t>章：自主导航中的数学基础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12</a:t>
            </a:r>
            <a:r>
              <a:rPr lang="zh-CN" altLang="en-US" sz="1400">
                <a:solidFill>
                  <a:schemeClr val="bg1"/>
                </a:solidFill>
              </a:rPr>
              <a:t>章：典型自主导航系统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第</a:t>
            </a:r>
            <a:r>
              <a:rPr lang="en-US" altLang="zh-CN" sz="1400">
                <a:solidFill>
                  <a:schemeClr val="bg1"/>
                </a:solidFill>
              </a:rPr>
              <a:t>13</a:t>
            </a:r>
            <a:r>
              <a:rPr lang="zh-CN" altLang="en-US" sz="1400">
                <a:solidFill>
                  <a:schemeClr val="bg1"/>
                </a:solidFill>
              </a:rPr>
              <a:t>章：机器人SLAM导航综合实战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6235" y="4488180"/>
            <a:ext cx="3284220" cy="9531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附录A ：Linux与SLAM性能优化的探讨</a:t>
            </a:r>
            <a:endParaRPr lang="zh-CN" altLang="en-US" sz="140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>
                <a:solidFill>
                  <a:schemeClr val="bg1"/>
                </a:solidFill>
              </a:rPr>
              <a:t>附录</a:t>
            </a:r>
            <a:r>
              <a:rPr lang="en-US" altLang="zh-CN" sz="1400">
                <a:solidFill>
                  <a:schemeClr val="bg1"/>
                </a:solidFill>
              </a:rPr>
              <a:t>B</a:t>
            </a:r>
            <a:r>
              <a:rPr lang="zh-CN" altLang="en-US" sz="1400">
                <a:solidFill>
                  <a:schemeClr val="bg1"/>
                </a:solidFill>
              </a:rPr>
              <a:t>：习题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7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51</a:t>
            </a:r>
            <a:endParaRPr lang="en-US" altLang="zh-CN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5915" algn="l"/>
                <a:tab pos="1605915" algn="l"/>
                <a:tab pos="1605915" algn="l"/>
                <a:tab pos="160591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4323080" y="1154430"/>
            <a:ext cx="3545840" cy="496570"/>
          </a:xfrm>
        </p:spPr>
        <p:txBody>
          <a:bodyPr>
            <a:noAutofit/>
          </a:bodyPr>
          <a:p>
            <a:pPr algn="ctr"/>
            <a:r>
              <a:rPr lang="en-US" altLang="zh-CN" sz="1600">
                <a:solidFill>
                  <a:srgbClr val="FFFF00"/>
                </a:solidFill>
              </a:rPr>
              <a:t>SLAM</a:t>
            </a:r>
            <a:r>
              <a:rPr lang="zh-CN" altLang="en-US" sz="1600">
                <a:solidFill>
                  <a:srgbClr val="FFFF00"/>
                </a:solidFill>
              </a:rPr>
              <a:t>究竟是什么</a:t>
            </a:r>
            <a:r>
              <a:rPr lang="en-US" altLang="zh-CN" sz="1600">
                <a:solidFill>
                  <a:srgbClr val="FFFF00"/>
                </a:solidFill>
              </a:rPr>
              <a:t>?</a:t>
            </a:r>
            <a:endParaRPr lang="en-US" altLang="zh-CN" sz="1600">
              <a:solidFill>
                <a:srgbClr val="FFFF00"/>
              </a:solidFill>
            </a:endParaRPr>
          </a:p>
        </p:txBody>
      </p:sp>
      <p:sp>
        <p:nvSpPr>
          <p:cNvPr id="3" name="标题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663950" y="2500630"/>
            <a:ext cx="736790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定位问题：</a:t>
            </a:r>
            <a:r>
              <a:rPr lang="en-US" altLang="zh-CN" sz="1600" b="0">
                <a:solidFill>
                  <a:srgbClr val="FFFF00"/>
                </a:solidFill>
              </a:rPr>
              <a:t>  “</a:t>
            </a:r>
            <a:r>
              <a:rPr lang="zh-CN" altLang="en-US" sz="1600" b="0">
                <a:solidFill>
                  <a:srgbClr val="FFFF00"/>
                </a:solidFill>
              </a:rPr>
              <a:t>我需要有地图，才能定位</a:t>
            </a:r>
            <a:r>
              <a:rPr lang="en-US" altLang="zh-CN" sz="1600" b="0">
                <a:solidFill>
                  <a:srgbClr val="FFFF00"/>
                </a:solidFill>
              </a:rPr>
              <a:t>”</a:t>
            </a:r>
            <a:endParaRPr lang="en-US" altLang="zh-CN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建图问题：</a:t>
            </a:r>
            <a:r>
              <a:rPr lang="en-US" altLang="zh-CN" sz="1600" b="0">
                <a:solidFill>
                  <a:srgbClr val="FFFF00"/>
                </a:solidFill>
              </a:rPr>
              <a:t>  “</a:t>
            </a:r>
            <a:r>
              <a:rPr lang="zh-CN" altLang="en-US" sz="1600" b="0">
                <a:solidFill>
                  <a:srgbClr val="FFFF00"/>
                </a:solidFill>
              </a:rPr>
              <a:t>我需要有定位，才能建图</a:t>
            </a:r>
            <a:r>
              <a:rPr lang="en-US" altLang="zh-CN" sz="1600" b="0">
                <a:solidFill>
                  <a:srgbClr val="FFFF00"/>
                </a:solidFill>
              </a:rPr>
              <a:t>”</a:t>
            </a:r>
            <a:endParaRPr lang="en-US" altLang="zh-CN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0">
                <a:solidFill>
                  <a:srgbClr val="FFFF00"/>
                </a:solidFill>
              </a:rPr>
              <a:t>SLAM</a:t>
            </a:r>
            <a:r>
              <a:rPr lang="zh-CN" altLang="en-US" sz="1600" b="0">
                <a:solidFill>
                  <a:srgbClr val="FFFF00"/>
                </a:solidFill>
              </a:rPr>
              <a:t>问题：</a:t>
            </a:r>
            <a:r>
              <a:rPr lang="en-US" altLang="zh-CN" sz="1600" b="0">
                <a:solidFill>
                  <a:srgbClr val="FFFF00"/>
                </a:solidFill>
              </a:rPr>
              <a:t>“</a:t>
            </a:r>
            <a:r>
              <a:rPr lang="zh-CN" altLang="en-US" sz="1600" b="0">
                <a:solidFill>
                  <a:srgbClr val="FFFF00"/>
                </a:solidFill>
              </a:rPr>
              <a:t>定位和地图我都不需要，我自己能一边定位一边建图</a:t>
            </a:r>
            <a:r>
              <a:rPr lang="en-US" altLang="zh-CN" sz="1600" b="0">
                <a:solidFill>
                  <a:srgbClr val="FFFF00"/>
                </a:solidFill>
              </a:rPr>
              <a:t>”</a:t>
            </a:r>
            <a:endParaRPr lang="en-US" altLang="zh-CN" sz="1600" b="0">
              <a:solidFill>
                <a:srgbClr val="FFFF00"/>
              </a:solidFill>
            </a:endParaRPr>
          </a:p>
        </p:txBody>
      </p:sp>
      <p:pic>
        <p:nvPicPr>
          <p:cNvPr id="5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250" y="3143250"/>
            <a:ext cx="6337935" cy="27946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321050" y="6121400"/>
            <a:ext cx="704850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endParaRPr lang="en-US" altLang="zh-CN" sz="1600">
              <a:solidFill>
                <a:srgbClr val="FFFF00"/>
              </a:solidFill>
            </a:endParaRPr>
          </a:p>
          <a:p>
            <a:pPr algn="ctr"/>
            <a:r>
              <a:rPr lang="en-US" altLang="zh-CN" sz="1600">
                <a:solidFill>
                  <a:srgbClr val="FFFF00"/>
                </a:solidFill>
              </a:rPr>
              <a:t>SLAM(Simultaneous Localization and Mapping)</a:t>
            </a:r>
            <a:endParaRPr lang="en-US" altLang="zh-CN" sz="1600">
              <a:solidFill>
                <a:srgbClr val="FFFF00"/>
              </a:solidFill>
            </a:endParaRPr>
          </a:p>
          <a:p>
            <a:pPr algn="ctr"/>
            <a:r>
              <a:rPr lang="zh-CN" altLang="en-US" sz="1600">
                <a:solidFill>
                  <a:srgbClr val="FFFF00"/>
                </a:solidFill>
              </a:rPr>
              <a:t>同时定位与建图</a:t>
            </a:r>
            <a:endParaRPr lang="zh-CN" altLang="en-US" sz="1600">
              <a:solidFill>
                <a:srgbClr val="FFFF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5280" algn="l"/>
                <a:tab pos="1605280" algn="l"/>
                <a:tab pos="1605280" algn="l"/>
                <a:tab pos="160528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lnSpc>
                <a:spcPct val="20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93235" y="1310005"/>
            <a:ext cx="38341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rgbClr val="FFFF00"/>
                </a:solidFill>
                <a:sym typeface="+mn-ea"/>
              </a:rPr>
              <a:t>SLAM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并不仅仅指代某种特定算法</a:t>
            </a:r>
            <a:endParaRPr lang="zh-CN" altLang="en-US">
              <a:solidFill>
                <a:srgbClr val="FFFF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>
                <a:solidFill>
                  <a:srgbClr val="FFFF00"/>
                </a:solidFill>
                <a:sym typeface="+mn-ea"/>
              </a:rPr>
              <a:t>SLAM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是一种问题的总称</a:t>
            </a:r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3778250" y="2667000"/>
            <a:ext cx="228600" cy="29845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677160" y="3910965"/>
            <a:ext cx="110109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0">
                <a:solidFill>
                  <a:srgbClr val="FFFF00"/>
                </a:solidFill>
              </a:rPr>
              <a:t>互联网</a:t>
            </a:r>
            <a:endParaRPr lang="zh-CN" altLang="en-US" sz="1600" b="0">
              <a:solidFill>
                <a:srgbClr val="FFFF00"/>
              </a:solidFill>
            </a:endParaRPr>
          </a:p>
        </p:txBody>
      </p:sp>
      <p:sp>
        <p:nvSpPr>
          <p:cNvPr id="10" name="标题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055110" y="4989830"/>
            <a:ext cx="167259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百度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0">
                <a:solidFill>
                  <a:srgbClr val="FFFF00"/>
                </a:solidFill>
              </a:rPr>
              <a:t>HTML</a:t>
            </a:r>
            <a:endParaRPr lang="en-US" altLang="zh-CN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服务器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光纤通信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网络</a:t>
            </a:r>
            <a:endParaRPr lang="en-US" altLang="zh-CN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0">
                <a:solidFill>
                  <a:srgbClr val="FFFF00"/>
                </a:solidFill>
              </a:rPr>
              <a:t>O2O</a:t>
            </a:r>
            <a:endParaRPr lang="en-US" altLang="zh-CN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0">
                <a:solidFill>
                  <a:srgbClr val="FFFF00"/>
                </a:solidFill>
              </a:rPr>
              <a:t>...</a:t>
            </a:r>
            <a:endParaRPr lang="en-US" altLang="zh-CN" sz="1600" b="0">
              <a:solidFill>
                <a:srgbClr val="FFFF00"/>
              </a:solidFill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7791450" y="2667000"/>
            <a:ext cx="228600" cy="29845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标题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690360" y="3910965"/>
            <a:ext cx="110109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1600" b="0">
                <a:solidFill>
                  <a:srgbClr val="FFFF00"/>
                </a:solidFill>
              </a:rPr>
              <a:t>SLAM</a:t>
            </a:r>
            <a:endParaRPr lang="en-US" altLang="zh-CN" sz="1600" b="0">
              <a:solidFill>
                <a:srgbClr val="FFFF00"/>
              </a:solidFill>
            </a:endParaRPr>
          </a:p>
        </p:txBody>
      </p:sp>
      <p:sp>
        <p:nvSpPr>
          <p:cNvPr id="18" name="标题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8119110" y="5651500"/>
            <a:ext cx="167259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定位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建图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导航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环境探索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高精建模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0">
                <a:solidFill>
                  <a:srgbClr val="FFFF00"/>
                </a:solidFill>
              </a:rPr>
              <a:t>ORB-SLAM</a:t>
            </a:r>
            <a:endParaRPr lang="en-US" altLang="zh-CN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0">
                <a:solidFill>
                  <a:srgbClr val="FFFF00"/>
                </a:solidFill>
              </a:rPr>
              <a:t>LOAM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多传感器融合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</a:rPr>
              <a:t>语义地图</a:t>
            </a:r>
            <a:endParaRPr lang="zh-CN" altLang="en-US" sz="1600" b="0">
              <a:solidFill>
                <a:srgbClr val="FFFF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0">
                <a:solidFill>
                  <a:srgbClr val="FFFF00"/>
                </a:solidFill>
              </a:rPr>
              <a:t>...</a:t>
            </a:r>
            <a:endParaRPr lang="en-US" altLang="zh-CN" sz="1600" b="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4" grpId="0"/>
      <p:bldP spid="18" grpId="0"/>
      <p:bldP spid="17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090" algn="l"/>
                <a:tab pos="1609090" algn="l"/>
                <a:tab pos="1609090" algn="l"/>
                <a:tab pos="160909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262382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1. SLAM价值</a:t>
            </a:r>
            <a:endParaRPr lang="en-US" altLang="zh-CN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2.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产业应用与生态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3.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核心技术与难点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4645" algn="l"/>
                <a:tab pos="1604645" algn="l"/>
                <a:tab pos="1604645" algn="l"/>
                <a:tab pos="160464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0" y="1656715"/>
            <a:ext cx="2165350" cy="14217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61310" y="3078480"/>
            <a:ext cx="18580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solidFill>
                  <a:schemeClr val="bg1"/>
                </a:solidFill>
                <a:latin typeface="+mn-ea"/>
              </a:rPr>
              <a:t>火星探测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285" y="1664335"/>
            <a:ext cx="1824990" cy="14141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151755" y="3078480"/>
            <a:ext cx="18580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solidFill>
                  <a:schemeClr val="bg1"/>
                </a:solidFill>
                <a:latin typeface="+mn-ea"/>
              </a:rPr>
              <a:t>机器人士兵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495" y="1656715"/>
            <a:ext cx="1957070" cy="14611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245985" y="3117850"/>
            <a:ext cx="18580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solidFill>
                  <a:schemeClr val="bg1"/>
                </a:solidFill>
                <a:latin typeface="+mn-ea"/>
              </a:rPr>
              <a:t>救援抢险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1650" y="1656715"/>
            <a:ext cx="2263140" cy="147891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762490" y="3135630"/>
            <a:ext cx="18580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solidFill>
                  <a:schemeClr val="bg1"/>
                </a:solidFill>
                <a:latin typeface="+mn-ea"/>
              </a:rPr>
              <a:t>深海勘探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4150" y="3743960"/>
            <a:ext cx="2164715" cy="1457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877820" y="5201285"/>
            <a:ext cx="18580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solidFill>
                  <a:schemeClr val="bg1"/>
                </a:solidFill>
                <a:latin typeface="+mn-ea"/>
              </a:rPr>
              <a:t>农业采摘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1435" y="3743960"/>
            <a:ext cx="1998980" cy="145923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184775" y="5203190"/>
            <a:ext cx="18580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985" y="3740150"/>
            <a:ext cx="2270760" cy="14611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491730" y="5203190"/>
            <a:ext cx="18580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solidFill>
                  <a:schemeClr val="bg1"/>
                </a:solidFill>
                <a:latin typeface="+mn-ea"/>
              </a:rPr>
              <a:t>物流配送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5980" y="3740150"/>
            <a:ext cx="1876425" cy="145351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798685" y="5203190"/>
            <a:ext cx="18580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solidFill>
                  <a:schemeClr val="bg1"/>
                </a:solidFill>
                <a:latin typeface="+mn-ea"/>
              </a:rPr>
              <a:t>服务机器人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19320" y="5805805"/>
            <a:ext cx="412242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600" b="0">
                <a:solidFill>
                  <a:srgbClr val="FFFF00"/>
                </a:solidFill>
                <a:latin typeface="+mn-ea"/>
              </a:rPr>
              <a:t>总之，就是需要自主移动的各种场景应用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4010" algn="l"/>
                <a:tab pos="1604010" algn="l"/>
                <a:tab pos="1604010" algn="l"/>
                <a:tab pos="160401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1384935"/>
            <a:ext cx="3002280" cy="20434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738245" y="309118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博物馆机器人导游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14" name="图片 14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720" y="1375410"/>
            <a:ext cx="2736850" cy="2052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1385" y="309118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前台迎宾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3719195"/>
            <a:ext cx="3002915" cy="25793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78250" y="596138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商场导购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275" y="3714750"/>
            <a:ext cx="1984375" cy="25190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270750" y="589661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行走的广告牌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3375" algn="l"/>
                <a:tab pos="1603375" algn="l"/>
                <a:tab pos="1603375" algn="l"/>
                <a:tab pos="160337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890" y="1285240"/>
            <a:ext cx="2694940" cy="1780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75280" y="280606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电力巡检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1263650"/>
            <a:ext cx="3580130" cy="4539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35" y="1263650"/>
            <a:ext cx="2549525" cy="18154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890" y="3800475"/>
            <a:ext cx="2655570" cy="20110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1460" y="3799840"/>
            <a:ext cx="2870200" cy="20040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798820" y="272859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机场安保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23385" y="554291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医院消杀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0075" y="534225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厂房日常维保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2740" algn="l"/>
                <a:tab pos="1602740" algn="l"/>
                <a:tab pos="1602740" algn="l"/>
                <a:tab pos="160274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935480"/>
            <a:ext cx="3480435" cy="3072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960" y="1941195"/>
            <a:ext cx="4184650" cy="30664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05885" y="467042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扫地机器人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7525" y="467042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无人清扫车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2105" algn="l"/>
                <a:tab pos="1602105" algn="l"/>
                <a:tab pos="1602105" algn="l"/>
                <a:tab pos="160210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45" y="1365250"/>
            <a:ext cx="7420610" cy="222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245" y="3867785"/>
            <a:ext cx="3670300" cy="229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550" y="3874135"/>
            <a:ext cx="3583305" cy="22885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8137525" y="325310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送毛巾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1785" y="325310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送快递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5630" y="325310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送餐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1635" y="582549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港口集装箱搬运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85125" y="582549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工厂物料运送</a:t>
            </a:r>
            <a:r>
              <a:rPr lang="en-US" altLang="zh-CN" sz="1600" b="0">
                <a:solidFill>
                  <a:srgbClr val="FFFF00"/>
                </a:solidFill>
                <a:latin typeface="+mn-ea"/>
              </a:rPr>
              <a:t>AGV</a:t>
            </a:r>
            <a:endParaRPr lang="en-US" altLang="zh-CN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1470" algn="l"/>
                <a:tab pos="1601470" algn="l"/>
                <a:tab pos="1601470" algn="l"/>
                <a:tab pos="160147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7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0" y="1294130"/>
            <a:ext cx="6050280" cy="46120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0835" algn="l"/>
                <a:tab pos="1600835" algn="l"/>
                <a:tab pos="1600835" algn="l"/>
                <a:tab pos="160083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10" y="1000125"/>
            <a:ext cx="3465830" cy="2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670" y="1020445"/>
            <a:ext cx="3491865" cy="229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610" y="3617595"/>
            <a:ext cx="7400925" cy="26003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61130" y="298069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采摘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36890" y="298069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喷药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28995" y="589216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割草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262382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1. SLAM价值</a:t>
            </a:r>
            <a:endParaRPr lang="en-US" altLang="zh-CN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2.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产业应用与生态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3.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核心技术与难点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0200" algn="l"/>
                <a:tab pos="1600200" algn="l"/>
                <a:tab pos="1600200" algn="l"/>
                <a:tab pos="160020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4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80" y="1408430"/>
            <a:ext cx="3185160" cy="208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50" y="1410335"/>
            <a:ext cx="2960370" cy="208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580" y="3860800"/>
            <a:ext cx="3163570" cy="187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725" y="3860800"/>
            <a:ext cx="3183255" cy="1915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823970" y="315785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校园通勤无人驾驶巴士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4275" y="315785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景区无人驾驶观光车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35400" y="540258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无人货运卡车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33640" y="543877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无人驾驶公交车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9565" algn="l"/>
                <a:tab pos="1599565" algn="l"/>
                <a:tab pos="1599565" algn="l"/>
                <a:tab pos="159956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8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40" y="1094105"/>
            <a:ext cx="3079750" cy="230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955" y="1104900"/>
            <a:ext cx="3378835" cy="230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240" y="3812540"/>
            <a:ext cx="2906395" cy="22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3575" y="3790315"/>
            <a:ext cx="3625215" cy="22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110355" y="305943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水下机器人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1295" y="307022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核废物清理机器人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0515" y="572643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岩洞勘测机器人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8105" y="572643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垃圾回收机器人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8930" algn="l"/>
                <a:tab pos="1598930" algn="l"/>
                <a:tab pos="1598930" algn="l"/>
                <a:tab pos="159893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工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4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605" y="2046605"/>
            <a:ext cx="3973830" cy="283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280" y="2047240"/>
            <a:ext cx="4333875" cy="28301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667125" y="487743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火星探测车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37525" y="487743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军事补给运输机器人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8295" algn="l"/>
                <a:tab pos="1598295" algn="l"/>
                <a:tab pos="1598295" algn="l"/>
                <a:tab pos="159829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2.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产业应用与生态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导览机器人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安防机器人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清扫机器人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配送机器人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家庭服务机器人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无人驾驶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特种作业机器人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航天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军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工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其他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47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845" y="4239895"/>
            <a:ext cx="4008120" cy="190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845" y="911225"/>
            <a:ext cx="7252970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505" y="4239895"/>
            <a:ext cx="2988310" cy="19005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830570" y="3596640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测绘无人机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3370" y="5803265"/>
            <a:ext cx="246570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建筑物手持</a:t>
            </a:r>
            <a:r>
              <a:rPr lang="en-US" altLang="zh-CN" sz="16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600" b="0">
                <a:solidFill>
                  <a:srgbClr val="FFFF00"/>
                </a:solidFill>
                <a:latin typeface="+mn-ea"/>
              </a:rPr>
              <a:t>建图仪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62900" y="5803265"/>
            <a:ext cx="22561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AR/VR中的应用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8455" algn="l"/>
                <a:tab pos="1608455" algn="l"/>
                <a:tab pos="1608455" algn="l"/>
                <a:tab pos="160845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13055" y="1331595"/>
            <a:ext cx="2890520" cy="575945"/>
          </a:xfrm>
        </p:spPr>
        <p:txBody>
          <a:bodyPr>
            <a:noAutofit/>
          </a:bodyPr>
          <a:p>
            <a:r>
              <a:rPr lang="zh-CN" altLang="en-US" sz="2800">
                <a:solidFill>
                  <a:srgbClr val="9CC2F0"/>
                </a:solidFill>
              </a:rPr>
              <a:t>内容概要</a:t>
            </a:r>
            <a:endParaRPr lang="zh-CN" altLang="en-US" sz="2800">
              <a:solidFill>
                <a:srgbClr val="9CC2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0" y="2000885"/>
            <a:ext cx="262382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1. SLAM价值</a:t>
            </a:r>
            <a:endParaRPr lang="en-US" altLang="zh-CN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2.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产业应用与生态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3. </a:t>
            </a:r>
            <a:r>
              <a:rPr lang="zh-CN" altLang="en-US" sz="20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核心技术与难点</a:t>
            </a:r>
            <a:endParaRPr lang="zh-CN" altLang="en-US" sz="20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7660" algn="l"/>
                <a:tab pos="1597660" algn="l"/>
                <a:tab pos="1597660" algn="l"/>
                <a:tab pos="159766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3484245" y="1623060"/>
          <a:ext cx="7839710" cy="360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4870"/>
                <a:gridCol w="1700530"/>
                <a:gridCol w="1974850"/>
                <a:gridCol w="2029460"/>
              </a:tblGrid>
              <a:tr h="66294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800" b="0">
                        <a:ln>
                          <a:noFill/>
                        </a:ln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n>
                            <a:noFill/>
                          </a:ln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800" b="0">
                        <a:ln>
                          <a:noFill/>
                        </a:ln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800" b="1">
                          <a:ln>
                            <a:noFill/>
                          </a:ln>
                          <a:latin typeface="+mn-ea"/>
                          <a:cs typeface="黑体" panose="02010609060101010101" charset="-122"/>
                        </a:rPr>
                        <a:t>在线SLAM系统</a:t>
                      </a:r>
                      <a:endParaRPr lang="en-US" sz="1800" b="1">
                        <a:ln>
                          <a:noFill/>
                        </a:ln>
                        <a:latin typeface="+mn-ea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800" b="1">
                          <a:ln>
                            <a:noFill/>
                          </a:ln>
                          <a:latin typeface="+mn-ea"/>
                          <a:cs typeface="黑体" panose="02010609060101010101" charset="-122"/>
                        </a:rPr>
                        <a:t>完全SLAM系统</a:t>
                      </a:r>
                      <a:endParaRPr lang="en-US" sz="1800" b="1">
                        <a:ln>
                          <a:noFill/>
                        </a:ln>
                        <a:latin typeface="+mn-ea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</a:tr>
              <a:tr h="78041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n>
                            <a:noFill/>
                          </a:ln>
                          <a:latin typeface="+mn-ea"/>
                          <a:cs typeface="黑体" panose="02010609060101010101" charset="-122"/>
                        </a:rPr>
                        <a:t>贝叶斯网络表示</a:t>
                      </a:r>
                      <a:endParaRPr lang="en-US" altLang="en-US" sz="1800" b="1">
                        <a:ln>
                          <a:noFill/>
                        </a:ln>
                        <a:latin typeface="+mn-ea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n>
                            <a:noFill/>
                          </a:ln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EKF滤波</a:t>
                      </a:r>
                      <a:endParaRPr lang="en-US" altLang="en-US" sz="1800" b="1">
                        <a:ln>
                          <a:noFill/>
                        </a:ln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n>
                            <a:noFill/>
                          </a:ln>
                          <a:latin typeface="+mn-ea"/>
                          <a:cs typeface="宋体" panose="02010600030101010101" pitchFamily="2" charset="-122"/>
                        </a:rPr>
                        <a:t>EKF-SLAM</a:t>
                      </a:r>
                      <a:endParaRPr lang="en-US" altLang="en-US" sz="1800" b="0">
                        <a:ln>
                          <a:noFill/>
                        </a:ln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n>
                            <a:noFill/>
                          </a:ln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800" b="0">
                        <a:ln>
                          <a:noFill/>
                        </a:ln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n>
                            <a:noFill/>
                          </a:ln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粒子滤波</a:t>
                      </a:r>
                      <a:endParaRPr lang="en-US" altLang="en-US" sz="1800" b="1">
                        <a:ln>
                          <a:noFill/>
                        </a:ln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n>
                            <a:noFill/>
                          </a:ln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800" b="0">
                        <a:ln>
                          <a:noFill/>
                        </a:ln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n>
                            <a:noFill/>
                          </a:ln>
                          <a:latin typeface="+mn-ea"/>
                          <a:cs typeface="宋体" panose="02010600030101010101" pitchFamily="2" charset="-122"/>
                        </a:rPr>
                        <a:t>Fast-SLAM</a:t>
                      </a:r>
                      <a:endParaRPr lang="en-US" altLang="en-US" sz="1800" b="0">
                        <a:ln>
                          <a:noFill/>
                        </a:ln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199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n>
                            <a:noFill/>
                          </a:ln>
                          <a:latin typeface="+mn-ea"/>
                          <a:cs typeface="黑体" panose="02010609060101010101" charset="-122"/>
                        </a:rPr>
                        <a:t>最小二乘表示</a:t>
                      </a:r>
                      <a:endParaRPr lang="en-US" sz="1800" b="1">
                        <a:ln>
                          <a:noFill/>
                        </a:ln>
                        <a:latin typeface="+mn-ea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n>
                            <a:noFill/>
                          </a:ln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直接法</a:t>
                      </a:r>
                      <a:endParaRPr lang="en-US" altLang="en-US" sz="1800" b="1">
                        <a:ln>
                          <a:noFill/>
                        </a:ln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n>
                            <a:noFill/>
                          </a:ln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800" b="0">
                        <a:ln>
                          <a:noFill/>
                        </a:ln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n>
                            <a:noFill/>
                          </a:ln>
                          <a:latin typeface="+mn-ea"/>
                          <a:cs typeface="宋体" panose="02010600030101010101" pitchFamily="2" charset="-122"/>
                        </a:rPr>
                        <a:t>Graph-SLAM</a:t>
                      </a:r>
                      <a:endParaRPr lang="en-US" altLang="en-US" sz="1800" b="0">
                        <a:ln>
                          <a:noFill/>
                        </a:ln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136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n>
                            <a:noFill/>
                          </a:ln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优化法</a:t>
                      </a:r>
                      <a:endParaRPr lang="en-US" altLang="en-US" sz="1800" b="1">
                        <a:ln>
                          <a:noFill/>
                        </a:ln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n>
                            <a:noFill/>
                          </a:ln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800" b="0">
                        <a:ln>
                          <a:noFill/>
                        </a:ln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n>
                            <a:noFill/>
                          </a:ln>
                          <a:latin typeface="+mn-ea"/>
                          <a:cs typeface="宋体" panose="02010600030101010101" pitchFamily="2" charset="-122"/>
                        </a:rPr>
                        <a:t>现今主流SLAM</a:t>
                      </a:r>
                      <a:endParaRPr lang="en-US" sz="1800" b="0">
                        <a:ln>
                          <a:noFill/>
                        </a:ln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7025" algn="l"/>
                <a:tab pos="1597025" algn="l"/>
                <a:tab pos="1597025" algn="l"/>
                <a:tab pos="15970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对象 -2147481989"/>
          <p:cNvGraphicFramePr>
            <a:graphicFrameLocks noChangeAspect="1"/>
          </p:cNvGraphicFramePr>
          <p:nvPr/>
        </p:nvGraphicFramePr>
        <p:xfrm>
          <a:off x="3811905" y="1950085"/>
          <a:ext cx="18510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1079500" imgH="228600" progId="Equation.KSEE3">
                  <p:embed/>
                </p:oleObj>
              </mc:Choice>
              <mc:Fallback>
                <p:oleObj name="" r:id="rId4" imgW="10795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>
                        <a:lum bright="7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3811905" y="1950085"/>
                        <a:ext cx="1851025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4297680" y="1094105"/>
            <a:ext cx="4840605" cy="496570"/>
          </a:xfrm>
        </p:spPr>
        <p:txBody>
          <a:bodyPr>
            <a:noAutofit/>
          </a:bodyPr>
          <a:p>
            <a:pPr algn="ctr"/>
            <a:r>
              <a:rPr lang="zh-CN" altLang="en-US" sz="1600">
                <a:solidFill>
                  <a:srgbClr val="FFFF00"/>
                </a:solidFill>
              </a:rPr>
              <a:t>滤波方法</a:t>
            </a:r>
            <a:r>
              <a:rPr lang="en-US" altLang="zh-CN" sz="1600">
                <a:solidFill>
                  <a:srgbClr val="FFFF00"/>
                </a:solidFill>
              </a:rPr>
              <a:t>        VS        </a:t>
            </a:r>
            <a:r>
              <a:rPr lang="zh-CN" altLang="en-US" sz="1600">
                <a:solidFill>
                  <a:srgbClr val="FFFF00"/>
                </a:solidFill>
              </a:rPr>
              <a:t>优化方法</a:t>
            </a:r>
            <a:endParaRPr lang="zh-CN" altLang="en-US" sz="1600">
              <a:solidFill>
                <a:srgbClr val="FFFF00"/>
              </a:solidFill>
            </a:endParaRPr>
          </a:p>
        </p:txBody>
      </p:sp>
      <p:graphicFrame>
        <p:nvGraphicFramePr>
          <p:cNvPr id="3" name="对象 -2147481988"/>
          <p:cNvGraphicFramePr>
            <a:graphicFrameLocks noChangeAspect="1"/>
          </p:cNvGraphicFramePr>
          <p:nvPr/>
        </p:nvGraphicFramePr>
        <p:xfrm>
          <a:off x="3811905" y="2536190"/>
          <a:ext cx="185166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7" imgW="1079500" imgH="228600" progId="Equation.KSEE3">
                  <p:embed/>
                </p:oleObj>
              </mc:Choice>
              <mc:Fallback>
                <p:oleObj name="" r:id="rId7" imgW="1079500" imgH="228600" progId="Equation.KSEE3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8">
                        <a:lum bright="7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3811905" y="2536190"/>
                        <a:ext cx="1851660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1987"/>
          <p:cNvGraphicFramePr>
            <a:graphicFrameLocks noChangeAspect="1"/>
          </p:cNvGraphicFramePr>
          <p:nvPr/>
        </p:nvGraphicFramePr>
        <p:xfrm>
          <a:off x="3811905" y="3122930"/>
          <a:ext cx="1847215" cy="383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1117600" imgH="228600" progId="Equation.KSEE3">
                  <p:embed/>
                </p:oleObj>
              </mc:Choice>
              <mc:Fallback>
                <p:oleObj name="" r:id="rId9" imgW="1117600" imgH="228600" progId="Equation.KSEE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0">
                        <a:lum bright="7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3811905" y="3122930"/>
                        <a:ext cx="1847215" cy="383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5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107680" y="2679065"/>
            <a:ext cx="18567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>
                <a:solidFill>
                  <a:srgbClr val="FFFF00"/>
                </a:solidFill>
              </a:rPr>
              <a:t>梯度下降</a:t>
            </a:r>
            <a:endParaRPr lang="zh-CN" altLang="en-US" sz="1600">
              <a:solidFill>
                <a:srgbClr val="FFFF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5380" y="5547995"/>
            <a:ext cx="1330325" cy="7277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8915" y="5547995"/>
            <a:ext cx="2843530" cy="7277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05380" y="5062855"/>
            <a:ext cx="365252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600" b="0">
                <a:solidFill>
                  <a:srgbClr val="FFFF00"/>
                </a:solidFill>
                <a:latin typeface="+mn-ea"/>
              </a:rPr>
              <a:t>举个例子：用两只温度计如何估计温度？</a:t>
            </a:r>
            <a:endParaRPr lang="zh-CN" altLang="en-US" sz="1600" b="0">
              <a:solidFill>
                <a:srgbClr val="FFFF00"/>
              </a:solidFill>
              <a:latin typeface="+mn-ea"/>
            </a:endParaRPr>
          </a:p>
        </p:txBody>
      </p:sp>
      <p:graphicFrame>
        <p:nvGraphicFramePr>
          <p:cNvPr id="17" name="对象 -2147481710"/>
          <p:cNvGraphicFramePr>
            <a:graphicFrameLocks noChangeAspect="1"/>
          </p:cNvGraphicFramePr>
          <p:nvPr/>
        </p:nvGraphicFramePr>
        <p:xfrm>
          <a:off x="7664450" y="1986280"/>
          <a:ext cx="3019425" cy="700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4" imgW="1308100" imgH="368300" progId="Equation.KSEE3">
                  <p:embed/>
                </p:oleObj>
              </mc:Choice>
              <mc:Fallback>
                <p:oleObj name="" r:id="rId14" imgW="1308100" imgH="36830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5">
                        <a:lum bright="7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7664450" y="1986280"/>
                        <a:ext cx="3019425" cy="700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标题 5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3929380" y="4271645"/>
            <a:ext cx="18567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>
                <a:solidFill>
                  <a:srgbClr val="FFFF00"/>
                </a:solidFill>
              </a:rPr>
              <a:t>卡尔曼滤波</a:t>
            </a:r>
            <a:endParaRPr lang="zh-CN" altLang="en-US" sz="1600">
              <a:solidFill>
                <a:srgbClr val="FFFF00"/>
              </a:solidFill>
            </a:endParaRPr>
          </a:p>
          <a:p>
            <a:pPr algn="ctr"/>
            <a:r>
              <a:rPr lang="zh-CN" altLang="en-US" sz="1600">
                <a:solidFill>
                  <a:srgbClr val="FFFF00"/>
                </a:solidFill>
              </a:rPr>
              <a:t>信息滤波</a:t>
            </a:r>
            <a:endParaRPr lang="zh-CN" altLang="en-US" sz="1600">
              <a:solidFill>
                <a:srgbClr val="FFFF00"/>
              </a:solidFill>
            </a:endParaRPr>
          </a:p>
          <a:p>
            <a:pPr algn="ctr"/>
            <a:r>
              <a:rPr lang="zh-CN" altLang="en-US" sz="1600">
                <a:solidFill>
                  <a:srgbClr val="FFFF00"/>
                </a:solidFill>
              </a:rPr>
              <a:t>粒子滤波</a:t>
            </a:r>
            <a:endParaRPr lang="zh-CN" altLang="en-US" sz="1600">
              <a:solidFill>
                <a:srgbClr val="FFFF00"/>
              </a:solidFill>
            </a:endParaRPr>
          </a:p>
        </p:txBody>
      </p:sp>
      <p:pic>
        <p:nvPicPr>
          <p:cNvPr id="34" name="图片 34" descr="图7-32梯度下降过程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7570" y="3429635"/>
            <a:ext cx="3893820" cy="28740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1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6390" algn="l"/>
                <a:tab pos="1596390" algn="l"/>
                <a:tab pos="1596390" algn="l"/>
                <a:tab pos="159639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4297680" y="1094105"/>
            <a:ext cx="4840605" cy="496570"/>
          </a:xfrm>
        </p:spPr>
        <p:txBody>
          <a:bodyPr>
            <a:noAutofit/>
          </a:bodyPr>
          <a:p>
            <a:pPr algn="ctr"/>
            <a:r>
              <a:rPr lang="zh-CN" altLang="en-US" sz="1600">
                <a:solidFill>
                  <a:srgbClr val="FFFF00"/>
                </a:solidFill>
              </a:rPr>
              <a:t>在线</a:t>
            </a:r>
            <a:r>
              <a:rPr lang="en-US" altLang="zh-CN" sz="1600">
                <a:solidFill>
                  <a:srgbClr val="FFFF00"/>
                </a:solidFill>
              </a:rPr>
              <a:t>SLAM        VS        </a:t>
            </a:r>
            <a:r>
              <a:rPr lang="zh-CN" altLang="en-US" sz="1600">
                <a:solidFill>
                  <a:srgbClr val="FFFF00"/>
                </a:solidFill>
              </a:rPr>
              <a:t>完全</a:t>
            </a:r>
            <a:r>
              <a:rPr lang="en-US" altLang="zh-CN" sz="1600">
                <a:solidFill>
                  <a:srgbClr val="FFFF00"/>
                </a:solidFill>
              </a:rPr>
              <a:t>SLAM</a:t>
            </a:r>
            <a:endParaRPr lang="en-US" altLang="zh-CN" sz="1600">
              <a:solidFill>
                <a:srgbClr val="FFFF00"/>
              </a:solidFill>
            </a:endParaRPr>
          </a:p>
        </p:txBody>
      </p:sp>
      <p:pic>
        <p:nvPicPr>
          <p:cNvPr id="20" name="图片 12" descr="图7-19贝叶斯网络表示SLAM问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545" y="2452370"/>
            <a:ext cx="7574280" cy="3132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5755" algn="l"/>
                <a:tab pos="1595755" algn="l"/>
                <a:tab pos="1595755" algn="l"/>
                <a:tab pos="159575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3778250" y="1626235"/>
            <a:ext cx="2022475" cy="496570"/>
          </a:xfrm>
        </p:spPr>
        <p:txBody>
          <a:bodyPr>
            <a:noAutofit/>
          </a:bodyPr>
          <a:p>
            <a:pPr algn="ctr"/>
            <a:r>
              <a:rPr lang="zh-CN" altLang="en-US" sz="1600">
                <a:solidFill>
                  <a:srgbClr val="FFFF00"/>
                </a:solidFill>
              </a:rPr>
              <a:t>按传感器分类</a:t>
            </a:r>
            <a:endParaRPr lang="zh-CN" altLang="en-US" sz="1600">
              <a:solidFill>
                <a:srgbClr val="FFFF00"/>
              </a:solidFill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5727700" y="1347470"/>
            <a:ext cx="342900" cy="1130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13220" y="1256665"/>
            <a:ext cx="1434465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激光</a:t>
            </a:r>
            <a:r>
              <a:rPr lang="en-US" altLang="zh-CN"/>
              <a:t>SLAM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713220" y="1753235"/>
            <a:ext cx="1434465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视觉</a:t>
            </a:r>
            <a:r>
              <a:rPr lang="en-US" altLang="zh-CN"/>
              <a:t>SLAM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74105" y="2249805"/>
            <a:ext cx="2512695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多传感器融合</a:t>
            </a:r>
            <a:r>
              <a:rPr lang="en-US" altLang="zh-CN"/>
              <a:t>SLAM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602345" y="125793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单线、多线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2345" y="1753870"/>
            <a:ext cx="229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单目、双目、</a:t>
            </a:r>
            <a:r>
              <a:rPr lang="en-US" altLang="zh-CN">
                <a:solidFill>
                  <a:schemeClr val="bg1"/>
                </a:solidFill>
              </a:rPr>
              <a:t>RGB-D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90305" y="2249805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IMU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GPS</a:t>
            </a:r>
            <a:r>
              <a:rPr lang="zh-CN" altLang="en-US">
                <a:solidFill>
                  <a:schemeClr val="bg1"/>
                </a:solidFill>
              </a:rPr>
              <a:t>、视觉、激光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标题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778250" y="3355340"/>
            <a:ext cx="202247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>
                <a:solidFill>
                  <a:srgbClr val="FFFF00"/>
                </a:solidFill>
              </a:rPr>
              <a:t>按地图分类</a:t>
            </a:r>
            <a:endParaRPr lang="zh-CN" altLang="en-US" sz="1600">
              <a:solidFill>
                <a:srgbClr val="FFFF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5727700" y="3076575"/>
            <a:ext cx="342900" cy="1130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713220" y="2985770"/>
            <a:ext cx="1434465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二维</a:t>
            </a:r>
            <a:r>
              <a:rPr lang="en-US" altLang="zh-CN"/>
              <a:t>SLAM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6713220" y="3482340"/>
            <a:ext cx="1434465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三维</a:t>
            </a:r>
            <a:r>
              <a:rPr lang="en-US" altLang="zh-CN"/>
              <a:t>SLAM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6713220" y="3978910"/>
            <a:ext cx="1426210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语义</a:t>
            </a:r>
            <a:r>
              <a:rPr lang="en-US" altLang="zh-CN"/>
              <a:t>SLAM</a:t>
            </a:r>
            <a:endParaRPr lang="en-US" altLang="zh-CN"/>
          </a:p>
        </p:txBody>
      </p:sp>
      <p:sp>
        <p:nvSpPr>
          <p:cNvPr id="25" name="标题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778250" y="4818380"/>
            <a:ext cx="202247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>
                <a:solidFill>
                  <a:srgbClr val="FFFF00"/>
                </a:solidFill>
              </a:rPr>
              <a:t>按场景分类</a:t>
            </a:r>
            <a:endParaRPr lang="zh-CN" altLang="en-US" sz="1600">
              <a:solidFill>
                <a:srgbClr val="FFFF00"/>
              </a:solidFill>
            </a:endParaRPr>
          </a:p>
        </p:txBody>
      </p:sp>
      <p:sp>
        <p:nvSpPr>
          <p:cNvPr id="26" name="左大括号 25"/>
          <p:cNvSpPr/>
          <p:nvPr/>
        </p:nvSpPr>
        <p:spPr>
          <a:xfrm>
            <a:off x="5727700" y="4539615"/>
            <a:ext cx="342900" cy="1130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174105" y="4628515"/>
            <a:ext cx="1434465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静态</a:t>
            </a:r>
            <a:r>
              <a:rPr lang="en-US" altLang="zh-CN"/>
              <a:t>SLAM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6174105" y="5189220"/>
            <a:ext cx="1426210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</a:t>
            </a:r>
            <a:r>
              <a:rPr lang="en-US" altLang="zh-CN"/>
              <a:t>SLAM</a:t>
            </a:r>
            <a:endParaRPr lang="en-US" altLang="zh-CN"/>
          </a:p>
        </p:txBody>
      </p:sp>
      <p:sp>
        <p:nvSpPr>
          <p:cNvPr id="31" name="标题 5"/>
          <p:cNvSpPr>
            <a:spLocks noGrp="1"/>
          </p:cNvSpPr>
          <p:nvPr>
            <p:custDataLst>
              <p:tags r:id="rId7"/>
            </p:custDataLst>
          </p:nvPr>
        </p:nvSpPr>
        <p:spPr>
          <a:xfrm rot="5400000">
            <a:off x="3943350" y="5834380"/>
            <a:ext cx="2022475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3200">
                <a:solidFill>
                  <a:srgbClr val="FFFF00"/>
                </a:solidFill>
              </a:rPr>
              <a:t>...</a:t>
            </a:r>
            <a:endParaRPr lang="en-US" altLang="zh-CN" sz="320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/>
      <p:bldP spid="10" grpId="0"/>
      <p:bldP spid="12" grpId="0"/>
      <p:bldP spid="14" grpId="0"/>
      <p:bldP spid="17" grpId="0" animBg="1"/>
      <p:bldP spid="18" grpId="0" animBg="1"/>
      <p:bldP spid="19" grpId="0" animBg="1"/>
      <p:bldP spid="21" grpId="0" animBg="1"/>
      <p:bldP spid="26" grpId="0" animBg="1"/>
      <p:bldP spid="29" grpId="0" animBg="1"/>
      <p:bldP spid="30" grpId="0" animBg="1"/>
      <p:bldP spid="31" grpId="0"/>
      <p:bldP spid="2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5120" algn="l"/>
                <a:tab pos="1595120" algn="l"/>
                <a:tab pos="1595120" algn="l"/>
                <a:tab pos="159512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77130" y="2128520"/>
            <a:ext cx="394843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rgbClr val="FFFF00"/>
                </a:solidFill>
              </a:rPr>
              <a:t>AI与SLAM的结合大致分为3个思路：</a:t>
            </a:r>
            <a:endParaRPr lang="zh-CN" altLang="en-US">
              <a:solidFill>
                <a:srgbClr val="FFFF00"/>
              </a:solidFill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>
                <a:solidFill>
                  <a:srgbClr val="FFFF00"/>
                </a:solidFill>
              </a:rPr>
              <a:t>思路1：用AI实现SLAM的所有功能</a:t>
            </a:r>
            <a:endParaRPr lang="zh-CN" altLang="en-US">
              <a:solidFill>
                <a:srgbClr val="FFFF00"/>
              </a:solidFill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>
                <a:solidFill>
                  <a:srgbClr val="FFFF00"/>
                </a:solidFill>
              </a:rPr>
              <a:t>思路2：用AI改进SLAM的部分功能</a:t>
            </a:r>
            <a:endParaRPr lang="zh-CN" altLang="en-US">
              <a:solidFill>
                <a:srgbClr val="FFFF00"/>
              </a:solidFill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>
                <a:solidFill>
                  <a:srgbClr val="FFFF00"/>
                </a:solidFill>
              </a:rPr>
              <a:t>思路3：介于思路1和思路2之间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41825" y="2834640"/>
            <a:ext cx="1683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植物中隐藏的智慧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010" y="580390"/>
            <a:ext cx="3295650" cy="23342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23910" y="2834640"/>
            <a:ext cx="1683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向日葵向阳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23275" y="5861050"/>
            <a:ext cx="1683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蝴蝶传粉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41825" y="5861050"/>
            <a:ext cx="1683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蒲公英随风飘扬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675" y="597535"/>
            <a:ext cx="3296285" cy="2317750"/>
          </a:xfrm>
          <a:prstGeom prst="rect">
            <a:avLst/>
          </a:prstGeom>
        </p:spPr>
      </p:pic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375" y="3623945"/>
            <a:ext cx="3296285" cy="2322195"/>
          </a:xfrm>
          <a:prstGeom prst="rect">
            <a:avLst/>
          </a:prstGeom>
        </p:spPr>
      </p:pic>
      <p:pic>
        <p:nvPicPr>
          <p:cNvPr id="9" name="图片 8" descr="图片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675" y="3625215"/>
            <a:ext cx="3295650" cy="23209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7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8" grpId="0"/>
      <p:bldP spid="14" grpId="0"/>
      <p:bldP spid="6" grpId="1"/>
      <p:bldP spid="10" grpId="1"/>
      <p:bldP spid="18" grpId="1"/>
      <p:bldP spid="1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4485" algn="l"/>
                <a:tab pos="1594485" algn="l"/>
                <a:tab pos="1594485" algn="l"/>
                <a:tab pos="159448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05730" y="1303020"/>
            <a:ext cx="3662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rgbClr val="FFFF00"/>
                </a:solidFill>
              </a:rPr>
              <a:t>思路1：用AI实现SLAM的所有功能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2" name="图片 1" descr="图10-63DeepVO系统框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935" y="2455545"/>
            <a:ext cx="6810375" cy="230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3850" algn="l"/>
                <a:tab pos="1593850" algn="l"/>
                <a:tab pos="1593850" algn="l"/>
                <a:tab pos="159385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05730" y="1303020"/>
            <a:ext cx="3662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rgbClr val="FFFF00"/>
                </a:solidFill>
                <a:sym typeface="+mn-ea"/>
              </a:rPr>
              <a:t>思路2：用AI改进SLAM的部分功能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3" name="图片 2" descr="图10-62CNN语义分割模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345" y="3495675"/>
            <a:ext cx="4634865" cy="1780540"/>
          </a:xfrm>
          <a:prstGeom prst="rect">
            <a:avLst/>
          </a:prstGeom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345" y="2211705"/>
            <a:ext cx="4634865" cy="102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425" y="2213610"/>
            <a:ext cx="3735705" cy="30626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3215" algn="l"/>
                <a:tab pos="1593215" algn="l"/>
                <a:tab pos="1593215" algn="l"/>
                <a:tab pos="159321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535" y="1304290"/>
            <a:ext cx="6939280" cy="352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5756275" y="4970145"/>
            <a:ext cx="34804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学习</a:t>
            </a:r>
            <a:r>
              <a:rPr 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数学理论的心路历程</a:t>
            </a:r>
            <a:endParaRPr lang="zh-CN" altLang="en-US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2580" algn="l"/>
                <a:tab pos="1592580" algn="l"/>
                <a:tab pos="1592580" algn="l"/>
                <a:tab pos="159258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42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588510" y="4970145"/>
            <a:ext cx="54603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代码中的各种矩阵向量的运算公式都是什么鬼哦</a:t>
            </a:r>
            <a:endParaRPr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80" y="1486535"/>
            <a:ext cx="7235825" cy="32937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1945" algn="l"/>
                <a:tab pos="1591945" algn="l"/>
                <a:tab pos="1591945" algn="l"/>
                <a:tab pos="159194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43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588510" y="4970145"/>
            <a:ext cx="54603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移植代码过程中的心酸只有自己知道</a:t>
            </a:r>
            <a:endParaRPr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645" y="1369695"/>
            <a:ext cx="8221980" cy="332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1310" algn="l"/>
                <a:tab pos="1591310" algn="l"/>
                <a:tab pos="1591310" algn="l"/>
                <a:tab pos="159131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588510" y="4970145"/>
            <a:ext cx="54603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各种辣眼睛的传感器融合方法</a:t>
            </a:r>
            <a:endParaRPr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0" y="1094105"/>
            <a:ext cx="6001385" cy="36341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0675" algn="l"/>
                <a:tab pos="1590675" algn="l"/>
                <a:tab pos="1590675" algn="l"/>
                <a:tab pos="159067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484245" y="2099945"/>
            <a:ext cx="80492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en-US" altLang="zh-CN" sz="24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sz="24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是一个软硬件相结合，理论加实战的浩大工程性问题</a:t>
            </a:r>
            <a:endParaRPr lang="zh-CN" altLang="en-US" sz="24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1570" y="2901950"/>
            <a:ext cx="591502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企业的目的是要将</a:t>
            </a:r>
            <a:r>
              <a:rPr lang="en-US" altLang="zh-CN" sz="16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sz="16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技术真正落地到产品，</a:t>
            </a:r>
            <a:endParaRPr lang="zh-CN" altLang="en-US" sz="16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而不是等你慢慢研究数学理论或简单调几个参数，</a:t>
            </a:r>
            <a:endParaRPr lang="zh-CN" altLang="en-US" sz="16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每个从业者都应该建立起大局观以避免重复造轮子，</a:t>
            </a:r>
            <a:endParaRPr lang="zh-CN" altLang="en-US" sz="16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</a:pPr>
            <a:r>
              <a:rPr lang="zh-CN" altLang="en-US" sz="16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换句话说我们缺乏</a:t>
            </a:r>
            <a:r>
              <a:rPr lang="en-US" altLang="zh-CN" sz="16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sz="16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全栈人才，这也正是我写这本书的初衷。</a:t>
            </a:r>
            <a:endParaRPr lang="zh-CN" altLang="en-US" sz="16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90040" algn="l"/>
                <a:tab pos="1590040" algn="l"/>
                <a:tab pos="1590040" algn="l"/>
                <a:tab pos="159004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6645" y="1094105"/>
            <a:ext cx="17373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螺旋上升</a:t>
            </a:r>
            <a:endParaRPr lang="zh-CN" sz="24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21380" y="5648325"/>
            <a:ext cx="2577465" cy="550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涉猎书籍、博客、论文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836535" y="4970780"/>
            <a:ext cx="3583305" cy="550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在数据集上跑跑</a:t>
            </a:r>
            <a:r>
              <a:rPr lang="en-US" altLang="zh-CN"/>
              <a:t>SLAM</a:t>
            </a:r>
            <a:r>
              <a:rPr lang="zh-CN" altLang="en-US"/>
              <a:t>开源代码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484245" y="3731895"/>
            <a:ext cx="3583305" cy="550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针对性深入学习书籍中的理论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836535" y="2710180"/>
            <a:ext cx="3874770" cy="550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将</a:t>
            </a:r>
            <a:r>
              <a:rPr lang="en-US" altLang="zh-CN"/>
              <a:t>SLAM</a:t>
            </a:r>
            <a:r>
              <a:rPr lang="zh-CN" altLang="en-US"/>
              <a:t>开源代码部署到真实机器人</a:t>
            </a:r>
            <a:endParaRPr lang="zh-CN" altLang="en-US"/>
          </a:p>
        </p:txBody>
      </p:sp>
      <p:cxnSp>
        <p:nvCxnSpPr>
          <p:cNvPr id="9" name="直接箭头连接符 8"/>
          <p:cNvCxnSpPr>
            <a:endCxn id="5" idx="1"/>
          </p:cNvCxnSpPr>
          <p:nvPr/>
        </p:nvCxnSpPr>
        <p:spPr>
          <a:xfrm>
            <a:off x="2262505" y="5918200"/>
            <a:ext cx="1158875" cy="57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5" idx="3"/>
            <a:endCxn id="6" idx="2"/>
          </p:cNvCxnSpPr>
          <p:nvPr/>
        </p:nvCxnSpPr>
        <p:spPr>
          <a:xfrm flipV="1">
            <a:off x="5998845" y="5521325"/>
            <a:ext cx="3629660" cy="40259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6" idx="0"/>
            <a:endCxn id="7" idx="2"/>
          </p:cNvCxnSpPr>
          <p:nvPr/>
        </p:nvCxnSpPr>
        <p:spPr>
          <a:xfrm rot="16200000" flipV="1">
            <a:off x="7108190" y="2450465"/>
            <a:ext cx="688340" cy="435229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7" idx="0"/>
            <a:endCxn id="8" idx="2"/>
          </p:cNvCxnSpPr>
          <p:nvPr/>
        </p:nvCxnSpPr>
        <p:spPr>
          <a:xfrm rot="16200000">
            <a:off x="7289165" y="1247775"/>
            <a:ext cx="471170" cy="4497705"/>
          </a:xfrm>
          <a:prstGeom prst="curvedConnector3">
            <a:avLst>
              <a:gd name="adj1" fmla="val 5006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 flipV="1">
            <a:off x="7108190" y="191135"/>
            <a:ext cx="688340" cy="435229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89405" algn="l"/>
                <a:tab pos="1589405" algn="l"/>
                <a:tab pos="1589405" algn="l"/>
                <a:tab pos="158940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6645" y="1094105"/>
            <a:ext cx="17373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螺旋上升</a:t>
            </a:r>
            <a:endParaRPr lang="zh-CN" sz="24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915" y="2165350"/>
            <a:ext cx="3020695" cy="39928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45" y="2165350"/>
            <a:ext cx="3011170" cy="39928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705" y="2165350"/>
            <a:ext cx="1470025" cy="18192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705" y="4255135"/>
            <a:ext cx="1470660" cy="1920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88770" algn="l"/>
                <a:tab pos="1588770" algn="l"/>
                <a:tab pos="1588770" algn="l"/>
                <a:tab pos="158877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1345" y="1486535"/>
            <a:ext cx="5610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240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巨大的</a:t>
            </a:r>
            <a:r>
              <a:rPr lang="zh-CN" sz="2400" b="1" u="sng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信息量</a:t>
            </a:r>
            <a:r>
              <a:rPr lang="zh-CN" sz="240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是</a:t>
            </a:r>
            <a:r>
              <a:rPr lang="zh-CN" sz="24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获取研究思路的前提</a:t>
            </a:r>
            <a:endParaRPr lang="zh-CN" sz="24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24045" y="2507615"/>
            <a:ext cx="274066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</a:pPr>
            <a:r>
              <a:rPr 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国际顶级会议：</a:t>
            </a:r>
            <a:endParaRPr 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CVPR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ICRA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ICCV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IROS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NIPS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RSS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ICML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00645" y="2507615"/>
            <a:ext cx="274066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</a:pPr>
            <a:r>
              <a:rPr 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国际顶级期刊：</a:t>
            </a:r>
            <a:endParaRPr 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JFR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IJCV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IJRR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TRO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41825" y="2834640"/>
            <a:ext cx="1683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动物大迁徙</a:t>
            </a:r>
            <a:endParaRPr lang="en-US" altLang="zh-CN" sz="14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23910" y="2834640"/>
            <a:ext cx="1683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细胞代谢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23275" y="5861050"/>
            <a:ext cx="1683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原子裂变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41825" y="5861050"/>
            <a:ext cx="1683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星辰流转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5" name="图片 4" descr="图片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010" y="584200"/>
            <a:ext cx="3295650" cy="2323465"/>
          </a:xfrm>
          <a:prstGeom prst="rect">
            <a:avLst/>
          </a:prstGeom>
        </p:spPr>
      </p:pic>
      <p:pic>
        <p:nvPicPr>
          <p:cNvPr id="7" name="图片 6" descr="图片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675" y="597535"/>
            <a:ext cx="3295015" cy="2310765"/>
          </a:xfrm>
          <a:prstGeom prst="rect">
            <a:avLst/>
          </a:prstGeom>
        </p:spPr>
      </p:pic>
      <p:pic>
        <p:nvPicPr>
          <p:cNvPr id="9" name="图片 8" descr="图片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6010" y="3625215"/>
            <a:ext cx="3295015" cy="2320290"/>
          </a:xfrm>
          <a:prstGeom prst="rect">
            <a:avLst/>
          </a:prstGeom>
        </p:spPr>
      </p:pic>
      <p:pic>
        <p:nvPicPr>
          <p:cNvPr id="12" name="图片 11" descr="图片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675" y="3625215"/>
            <a:ext cx="3295015" cy="23202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10" grpId="1"/>
      <p:bldP spid="18" grpId="1"/>
      <p:bldP spid="14" grpId="1"/>
      <p:bldP spid="6" grpId="2"/>
      <p:bldP spid="10" grpId="2"/>
      <p:bldP spid="14" grpId="2"/>
      <p:bldP spid="18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88135" algn="l"/>
                <a:tab pos="1588135" algn="l"/>
                <a:tab pos="1588135" algn="l"/>
                <a:tab pos="158813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49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3. </a:t>
            </a:r>
            <a:r>
              <a:rPr lang="zh-CN" altLang="en-US" sz="2000">
                <a:solidFill>
                  <a:srgbClr val="9CC2F0"/>
                </a:solidFill>
                <a:sym typeface="+mn-ea"/>
              </a:rPr>
              <a:t>核心技术与难点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主要技术路线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的强强联合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行业痛点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学习方法论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如何寻找研究方向</a:t>
            </a:r>
            <a:endParaRPr lang="zh-CN" altLang="en-US" sz="1400" b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1345" y="1486535"/>
            <a:ext cx="5610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altLang="en-US" sz="2400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我给大家建议的研究方向：</a:t>
            </a:r>
            <a:endParaRPr lang="zh-CN" altLang="en-US" sz="2400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79445" y="2177415"/>
            <a:ext cx="87960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>
              <a:lnSpc>
                <a:spcPct val="200000"/>
              </a:lnSpc>
              <a:buFont typeface="+mj-ea"/>
              <a:buAutoNum type="circleNumDbPlain"/>
            </a:pPr>
            <a:r>
              <a:rPr 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发现新应用领域：水下</a:t>
            </a: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应用、手动编辑</a:t>
            </a: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地图、</a:t>
            </a: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云计算化</a:t>
            </a:r>
            <a:endParaRPr lang="zh-CN" altLang="en-US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200000"/>
              </a:lnSpc>
              <a:buFont typeface="+mj-ea"/>
              <a:buAutoNum type="circleNumDbPlain"/>
            </a:pP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软件工程的优化：去</a:t>
            </a: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ROS</a:t>
            </a: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化、裸机级</a:t>
            </a: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、跨平台兼容</a:t>
            </a:r>
            <a:endParaRPr lang="zh-CN" altLang="en-US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200000"/>
              </a:lnSpc>
              <a:buFont typeface="+mj-ea"/>
              <a:buAutoNum type="circleNumDbPlain"/>
            </a:pP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改进</a:t>
            </a: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某些功能模块：特征提取新方法、闭环检测可靠性、持久化建图机制</a:t>
            </a:r>
            <a:endParaRPr lang="zh-CN" altLang="en-US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200000"/>
              </a:lnSpc>
              <a:buFont typeface="+mj-ea"/>
              <a:buAutoNum type="circleNumDbPlain"/>
            </a:pP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多传感器融合：传感器标定、时间戳同步、去干扰数据、数据关联</a:t>
            </a:r>
            <a:endParaRPr lang="zh-CN" altLang="en-US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200000"/>
              </a:lnSpc>
              <a:buFont typeface="+mj-ea"/>
              <a:buAutoNum type="circleNumDbPlain"/>
            </a:pP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AI+SLAM</a:t>
            </a: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：端到端</a:t>
            </a: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、语义</a:t>
            </a:r>
            <a:r>
              <a:rPr lang="en-US" altLang="zh-CN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、特征工程</a:t>
            </a:r>
            <a:endParaRPr lang="zh-CN" altLang="en-US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200000"/>
              </a:lnSpc>
              <a:buFont typeface="+mj-ea"/>
              <a:buAutoNum type="circleNumDbPlain"/>
            </a:pPr>
            <a:r>
              <a:rPr lang="zh-CN" altLang="en-US" b="0">
                <a:solidFill>
                  <a:srgbClr val="FFFF00"/>
                </a:solidFill>
                <a:latin typeface="Calibri" panose="020F0502020204030204" charset="0"/>
                <a:ea typeface="宋体" panose="02010600030101010101" pitchFamily="2" charset="-122"/>
              </a:rPr>
              <a:t>克服异常场景：玻璃障碍物、传感器盲区、光照变化、上下坡问题</a:t>
            </a:r>
            <a:endParaRPr lang="en-US" altLang="zh-CN" b="0">
              <a:solidFill>
                <a:srgbClr val="FFFF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7820" algn="l"/>
                <a:tab pos="1607820" algn="l"/>
                <a:tab pos="1607820" algn="l"/>
                <a:tab pos="160782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50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300" y="1873250"/>
            <a:ext cx="11261090" cy="1568450"/>
          </a:xfrm>
          <a:prstGeom prst="rect">
            <a:avLst/>
          </a:prstGeom>
          <a:noFill/>
          <a:ln w="6350">
            <a:noFill/>
            <a:prstDash val="solid"/>
          </a:ln>
        </p:spPr>
        <p:txBody>
          <a:bodyPr wrap="square" rtlCol="0">
            <a:spAutoFit/>
          </a:bodyPr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例程源码下载：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https://github.com/xiihoo/Books_Robot_SLAM_Navigation</a:t>
            </a:r>
            <a:endParaRPr 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课件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PPT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下载：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 </a:t>
            </a:r>
            <a:r>
              <a:rPr lang="en-US" sz="2400">
                <a:solidFill>
                  <a:srgbClr val="FFFF00"/>
                </a:solidFill>
                <a:latin typeface="+mn-ea"/>
                <a:cs typeface="+mn-ea"/>
                <a:sym typeface="+mn-ea"/>
              </a:rPr>
              <a:t>www.xiihoo.com</a:t>
            </a:r>
            <a:endParaRPr lang="en-US" altLang="en-US" sz="2400">
              <a:solidFill>
                <a:srgbClr val="FFFF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587500" algn="l"/>
                <a:tab pos="1587500" algn="l"/>
                <a:tab pos="1587500" algn="l"/>
                <a:tab pos="1587500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51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37920" y="911860"/>
            <a:ext cx="32791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400">
                <a:solidFill>
                  <a:srgbClr val="9CC2F0"/>
                </a:solidFill>
              </a:rPr>
              <a:t>【先导课】</a:t>
            </a:r>
            <a:endParaRPr lang="zh-CN" altLang="en-US" sz="2400">
              <a:solidFill>
                <a:srgbClr val="9CC2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4795" y="1524635"/>
            <a:ext cx="561022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第</a:t>
            </a:r>
            <a:r>
              <a:rPr lang="en-US" altLang="zh-CN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1</a:t>
            </a:r>
            <a:r>
              <a:rPr lang="zh-CN" altLang="en-US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期：课程大纲</a:t>
            </a:r>
            <a:endParaRPr lang="zh-CN" altLang="en-US" sz="2400" b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第</a:t>
            </a:r>
            <a:r>
              <a:rPr lang="en-US" altLang="zh-CN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altLang="en-US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期：如何安装</a:t>
            </a:r>
            <a:r>
              <a:rPr lang="en-US" altLang="zh-CN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Ubuntu</a:t>
            </a:r>
            <a:r>
              <a:rPr lang="zh-CN" altLang="en-US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系统</a:t>
            </a:r>
            <a:endParaRPr lang="zh-CN" altLang="en-US" sz="2400" b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第</a:t>
            </a:r>
            <a:r>
              <a:rPr lang="en-US" altLang="zh-CN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3</a:t>
            </a:r>
            <a:r>
              <a:rPr lang="zh-CN" altLang="en-US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期：</a:t>
            </a:r>
            <a:r>
              <a:rPr lang="en-US" altLang="zh-CN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SLAM</a:t>
            </a:r>
            <a:r>
              <a:rPr lang="zh-CN" altLang="en-US" sz="24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的应用价值与技术难点</a:t>
            </a:r>
            <a:endParaRPr lang="zh-CN" altLang="en-US" sz="2400" b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679315" y="1724025"/>
            <a:ext cx="242570" cy="276225"/>
          </a:xfrm>
          <a:custGeom>
            <a:avLst/>
            <a:gdLst>
              <a:gd name="connisteX0" fmla="*/ 0 w 438150"/>
              <a:gd name="connsiteY0" fmla="*/ 219075 h 381000"/>
              <a:gd name="connisteX1" fmla="*/ 171450 w 438150"/>
              <a:gd name="connsiteY1" fmla="*/ 381000 h 381000"/>
              <a:gd name="connisteX2" fmla="*/ 438150 w 438150"/>
              <a:gd name="connsiteY2" fmla="*/ 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38150" h="381000">
                <a:moveTo>
                  <a:pt x="0" y="219075"/>
                </a:moveTo>
                <a:lnTo>
                  <a:pt x="171450" y="381000"/>
                </a:lnTo>
                <a:lnTo>
                  <a:pt x="438150" y="0"/>
                </a:lnTo>
              </a:path>
            </a:pathLst>
          </a:cu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6139815" y="2263140"/>
            <a:ext cx="242570" cy="276225"/>
          </a:xfrm>
          <a:custGeom>
            <a:avLst/>
            <a:gdLst>
              <a:gd name="connisteX0" fmla="*/ 0 w 438150"/>
              <a:gd name="connsiteY0" fmla="*/ 219075 h 381000"/>
              <a:gd name="connisteX1" fmla="*/ 171450 w 438150"/>
              <a:gd name="connsiteY1" fmla="*/ 381000 h 381000"/>
              <a:gd name="connisteX2" fmla="*/ 438150 w 438150"/>
              <a:gd name="connsiteY2" fmla="*/ 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38150" h="381000">
                <a:moveTo>
                  <a:pt x="0" y="219075"/>
                </a:moveTo>
                <a:lnTo>
                  <a:pt x="171450" y="381000"/>
                </a:lnTo>
                <a:lnTo>
                  <a:pt x="438150" y="0"/>
                </a:lnTo>
              </a:path>
            </a:pathLst>
          </a:cu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139940" y="2824480"/>
            <a:ext cx="242570" cy="276225"/>
          </a:xfrm>
          <a:custGeom>
            <a:avLst/>
            <a:gdLst>
              <a:gd name="connisteX0" fmla="*/ 0 w 438150"/>
              <a:gd name="connsiteY0" fmla="*/ 219075 h 381000"/>
              <a:gd name="connisteX1" fmla="*/ 171450 w 438150"/>
              <a:gd name="connsiteY1" fmla="*/ 381000 h 381000"/>
              <a:gd name="connisteX2" fmla="*/ 438150 w 438150"/>
              <a:gd name="connsiteY2" fmla="*/ 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38150" h="381000">
                <a:moveTo>
                  <a:pt x="0" y="219075"/>
                </a:moveTo>
                <a:lnTo>
                  <a:pt x="171450" y="381000"/>
                </a:lnTo>
                <a:lnTo>
                  <a:pt x="438150" y="0"/>
                </a:lnTo>
              </a:path>
            </a:pathLst>
          </a:cu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289050" y="1505585"/>
            <a:ext cx="6686550" cy="1943100"/>
          </a:xfrm>
          <a:prstGeom prst="round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 descr="7b0a202020202262756c6c6574223a20227b5c2263617465676f727949645c223a31303032352c5c2274656d706c61746549645c223a32303233313439357d220a7d0a"/>
          <p:cNvSpPr txBox="1"/>
          <p:nvPr/>
        </p:nvSpPr>
        <p:spPr>
          <a:xfrm>
            <a:off x="875665" y="3609340"/>
            <a:ext cx="934783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24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【第 1 季】 ： 快 速 梳 理 知 识 要 点 与 学 习 方 法</a:t>
            </a:r>
            <a:endParaRPr lang="zh-CN" altLang="en-US" sz="24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  </a:t>
            </a:r>
            <a:endParaRPr lang="zh-CN" altLang="en-US" sz="24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4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  </a:t>
            </a:r>
            <a:r>
              <a:rPr lang="zh-CN" altLang="en-US" sz="24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【第 2 季】 ： 详 细 推 导 数 学 公 式 与 代 码 解 析</a:t>
            </a:r>
            <a:endParaRPr lang="zh-CN" altLang="en-US" sz="24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4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  【第 3 季】 ： 代 码 实 操 以 及 真 实 机 器 人 调 试</a:t>
            </a:r>
            <a:endParaRPr lang="zh-CN" altLang="en-US" sz="24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 </a:t>
            </a:r>
            <a:endParaRPr lang="zh-CN" altLang="en-US" sz="24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spc="300">
                <a:solidFill>
                  <a:srgbClr val="9CC2F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  【答 疑 课】</a:t>
            </a:r>
            <a:endParaRPr lang="zh-CN" altLang="en-US" sz="2400" b="1" spc="300">
              <a:solidFill>
                <a:srgbClr val="9CC2F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文本框 17"/>
          <p:cNvSpPr txBox="1"/>
          <p:nvPr/>
        </p:nvSpPr>
        <p:spPr>
          <a:xfrm rot="2160000">
            <a:off x="6713220" y="1364615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rgbClr val="E65FE8"/>
                </a:solidFill>
              </a:rPr>
              <a:t>完结撒花</a:t>
            </a:r>
            <a:endParaRPr lang="zh-CN" altLang="en-US" sz="3600">
              <a:solidFill>
                <a:srgbClr val="E65FE8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6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75565"/>
            <a:ext cx="4804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rgbClr val="BEBEBE"/>
                </a:solidFill>
              </a:rPr>
              <a:t>《机器人</a:t>
            </a:r>
            <a:r>
              <a:rPr lang="en-US" altLang="zh-CN" sz="1200">
                <a:solidFill>
                  <a:srgbClr val="BEBEBE"/>
                </a:solidFill>
              </a:rPr>
              <a:t>SLAM</a:t>
            </a:r>
            <a:r>
              <a:rPr lang="zh-CN" altLang="en-US" sz="12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张虎</a:t>
            </a:r>
            <a:r>
              <a:rPr lang="en-US" altLang="zh-CN" sz="1200">
                <a:solidFill>
                  <a:srgbClr val="BEBEBE"/>
                </a:solidFill>
              </a:rPr>
              <a:t> </a:t>
            </a:r>
            <a:r>
              <a:rPr lang="zh-CN" altLang="en-US" sz="1200">
                <a:solidFill>
                  <a:srgbClr val="BEBEBE"/>
                </a:solidFill>
              </a:rPr>
              <a:t>著</a:t>
            </a:r>
            <a:r>
              <a:rPr lang="en-US" altLang="zh-CN" sz="1200">
                <a:solidFill>
                  <a:srgbClr val="BEBEBE"/>
                </a:solidFill>
              </a:rPr>
              <a:t>    </a:t>
            </a:r>
            <a:r>
              <a:rPr lang="zh-CN" altLang="en-US" sz="1200">
                <a:solidFill>
                  <a:srgbClr val="BEBEBE"/>
                </a:solidFill>
              </a:rPr>
              <a:t>机械工业出版社</a:t>
            </a:r>
            <a:endParaRPr lang="zh-CN" altLang="en-US" sz="1200">
              <a:solidFill>
                <a:srgbClr val="BEBEB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56230" y="2445385"/>
            <a:ext cx="6479540" cy="1144270"/>
          </a:xfrm>
        </p:spPr>
        <p:txBody>
          <a:bodyPr>
            <a:noAutofit/>
          </a:bodyPr>
          <a:p>
            <a:pPr algn="ctr">
              <a:lnSpc>
                <a:spcPct val="200000"/>
              </a:lnSpc>
            </a:pPr>
            <a:r>
              <a:rPr lang="zh-CN" altLang="en-US" sz="4800">
                <a:solidFill>
                  <a:srgbClr val="9CC2F0"/>
                </a:solidFill>
                <a:sym typeface="+mn-ea"/>
              </a:rPr>
              <a:t>敬请关注</a:t>
            </a:r>
            <a:r>
              <a:rPr lang="en-US" altLang="zh-CN" sz="4800">
                <a:solidFill>
                  <a:srgbClr val="9CC2F0"/>
                </a:solidFill>
                <a:sym typeface="+mn-ea"/>
              </a:rPr>
              <a:t>,</a:t>
            </a:r>
            <a:r>
              <a:rPr lang="zh-CN" altLang="en-US" sz="4800">
                <a:solidFill>
                  <a:srgbClr val="9CC2F0"/>
                </a:solidFill>
              </a:rPr>
              <a:t>长期更新</a:t>
            </a:r>
            <a:r>
              <a:rPr lang="en-US" altLang="zh-CN" sz="4800">
                <a:solidFill>
                  <a:srgbClr val="9CC2F0"/>
                </a:solidFill>
              </a:rPr>
              <a:t>...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925445" y="3589655"/>
            <a:ext cx="6479540" cy="11442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zh-CN" altLang="en-US" sz="4800" b="0">
                <a:solidFill>
                  <a:srgbClr val="FF0000"/>
                </a:solidFill>
              </a:rPr>
              <a:t>下集预告</a:t>
            </a:r>
            <a:r>
              <a:rPr lang="en-US" altLang="zh-CN" sz="4800">
                <a:solidFill>
                  <a:srgbClr val="9CC2F0"/>
                </a:solidFill>
              </a:rPr>
              <a:t>          </a:t>
            </a:r>
            <a:endParaRPr lang="zh-CN" altLang="en-US" sz="4800">
              <a:solidFill>
                <a:srgbClr val="9CC2F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20690" y="1486535"/>
            <a:ext cx="20618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躯体是智能的载体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躯体延展了智能的边界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10" y="3100070"/>
            <a:ext cx="3648075" cy="2333625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4223385" y="2649220"/>
            <a:ext cx="1048385" cy="748665"/>
          </a:xfrm>
          <a:prstGeom prst="wedgeEllipseCallout">
            <a:avLst>
              <a:gd name="adj1" fmla="val 53513"/>
              <a:gd name="adj2" fmla="val 62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智能</a:t>
            </a:r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3778250" y="4606290"/>
            <a:ext cx="1647825" cy="17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82925" y="4385310"/>
            <a:ext cx="80391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altLang="en-US" b="0">
                <a:solidFill>
                  <a:schemeClr val="bg1"/>
                </a:solidFill>
                <a:latin typeface="+mn-ea"/>
              </a:rPr>
              <a:t>躯体</a:t>
            </a:r>
            <a:endParaRPr lang="zh-CN" altLang="en-US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93005" y="5541010"/>
            <a:ext cx="286512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150000"/>
              </a:lnSpc>
            </a:pPr>
            <a:r>
              <a:rPr lang="zh-CN" altLang="en-US" b="0">
                <a:solidFill>
                  <a:schemeClr val="bg1"/>
                </a:solidFill>
                <a:latin typeface="+mn-ea"/>
              </a:rPr>
              <a:t>人类</a:t>
            </a:r>
            <a:r>
              <a:rPr lang="en-US" altLang="zh-CN" b="0">
                <a:solidFill>
                  <a:schemeClr val="bg1"/>
                </a:solidFill>
                <a:latin typeface="+mn-ea"/>
              </a:rPr>
              <a:t>  =  </a:t>
            </a:r>
            <a:r>
              <a:rPr lang="zh-CN" altLang="en-US" b="0">
                <a:solidFill>
                  <a:schemeClr val="bg1"/>
                </a:solidFill>
                <a:latin typeface="+mn-ea"/>
              </a:rPr>
              <a:t>躯体</a:t>
            </a:r>
            <a:r>
              <a:rPr lang="en-US" altLang="zh-CN" b="0">
                <a:solidFill>
                  <a:schemeClr val="bg1"/>
                </a:solidFill>
                <a:latin typeface="+mn-ea"/>
              </a:rPr>
              <a:t>  +  </a:t>
            </a:r>
            <a:r>
              <a:rPr lang="zh-CN" altLang="en-US" b="0">
                <a:solidFill>
                  <a:schemeClr val="bg1"/>
                </a:solidFill>
                <a:latin typeface="+mn-ea"/>
              </a:rPr>
              <a:t>智能</a:t>
            </a:r>
            <a:endParaRPr lang="zh-CN" altLang="en-US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 animBg="1"/>
      <p:bldP spid="7" grpId="0" animBg="1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rgbClr val="FFFF00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机器人的完全自主化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445" y="1029335"/>
            <a:ext cx="461010" cy="1172210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4534535" y="1490980"/>
            <a:ext cx="490220" cy="239395"/>
          </a:xfrm>
          <a:prstGeom prst="rightArrow">
            <a:avLst>
              <a:gd name="adj1" fmla="val 50000"/>
              <a:gd name="adj2" fmla="val 35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94455" y="143129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智能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43910" y="22015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躯体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755" y="970915"/>
            <a:ext cx="2126615" cy="12788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54040" y="22498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互联网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7151370" y="1496060"/>
            <a:ext cx="490220" cy="239395"/>
          </a:xfrm>
          <a:prstGeom prst="rightArrow">
            <a:avLst>
              <a:gd name="adj1" fmla="val 50000"/>
              <a:gd name="adj2" fmla="val 35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590" y="970915"/>
            <a:ext cx="2009140" cy="12909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192135" y="22498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人工智能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0" name="右箭头 39"/>
          <p:cNvSpPr/>
          <p:nvPr/>
        </p:nvSpPr>
        <p:spPr>
          <a:xfrm rot="5400000">
            <a:off x="3379470" y="2711450"/>
            <a:ext cx="503555" cy="294005"/>
          </a:xfrm>
          <a:prstGeom prst="rightArrow">
            <a:avLst>
              <a:gd name="adj1" fmla="val 50000"/>
              <a:gd name="adj2" fmla="val 35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090" y="3110230"/>
            <a:ext cx="2498725" cy="229997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680460" y="54102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工具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5377815" y="4147820"/>
            <a:ext cx="2616200" cy="239395"/>
          </a:xfrm>
          <a:prstGeom prst="rightArrow">
            <a:avLst>
              <a:gd name="adj1" fmla="val 50000"/>
              <a:gd name="adj2" fmla="val 35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4015" y="3117215"/>
            <a:ext cx="1493520" cy="23609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306435" y="547814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机器人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4" name="右箭头 33"/>
          <p:cNvSpPr/>
          <p:nvPr/>
        </p:nvSpPr>
        <p:spPr>
          <a:xfrm rot="5400000">
            <a:off x="8489315" y="2718435"/>
            <a:ext cx="503555" cy="294005"/>
          </a:xfrm>
          <a:prstGeom prst="rightArrow">
            <a:avLst>
              <a:gd name="adj1" fmla="val 50000"/>
              <a:gd name="adj2" fmla="val 35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左大括号 34"/>
          <p:cNvSpPr/>
          <p:nvPr/>
        </p:nvSpPr>
        <p:spPr>
          <a:xfrm>
            <a:off x="9487535" y="5143500"/>
            <a:ext cx="280670" cy="10382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850120" y="5078730"/>
            <a:ext cx="153543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accent1"/>
                </a:solidFill>
              </a:rPr>
              <a:t>人形机器人</a:t>
            </a:r>
            <a:endParaRPr lang="zh-CN" altLang="en-US" sz="1400">
              <a:solidFill>
                <a:schemeClr val="accent1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accent1"/>
                </a:solidFill>
              </a:rPr>
              <a:t>自动驾驶汽车</a:t>
            </a:r>
            <a:endParaRPr lang="zh-CN" altLang="en-US" sz="1400">
              <a:solidFill>
                <a:schemeClr val="accent1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accent1"/>
                </a:solidFill>
              </a:rPr>
              <a:t>无人机</a:t>
            </a:r>
            <a:endParaRPr lang="zh-CN" altLang="en-US" sz="1400">
              <a:solidFill>
                <a:schemeClr val="accent1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accent1"/>
                </a:solidFill>
              </a:rPr>
              <a:t>智能叉车</a:t>
            </a:r>
            <a:endParaRPr lang="zh-CN" altLang="en-US" sz="1400">
              <a:solidFill>
                <a:schemeClr val="accent1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u"/>
            </a:pPr>
            <a:r>
              <a:rPr lang="en-US" altLang="zh-CN" sz="1400">
                <a:solidFill>
                  <a:schemeClr val="accent1"/>
                </a:solidFill>
              </a:rPr>
              <a:t>...</a:t>
            </a:r>
            <a:endParaRPr lang="en-US" altLang="zh-CN" sz="14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/>
      <p:bldP spid="17" grpId="0" animBg="1"/>
      <p:bldP spid="19" grpId="0"/>
      <p:bldP spid="40" grpId="0" animBg="1"/>
      <p:bldP spid="29" grpId="0"/>
      <p:bldP spid="30" grpId="0" animBg="1"/>
      <p:bldP spid="34" grpId="0" animBg="1"/>
      <p:bldP spid="32" grpId="0"/>
      <p:bldP spid="35" grpId="0" bldLvl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230370" y="1685925"/>
            <a:ext cx="1682750" cy="594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遥控机器人大战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240530" y="4544695"/>
            <a:ext cx="1682750" cy="594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bg1"/>
                </a:solidFill>
                <a:latin typeface="+mn-ea"/>
                <a:sym typeface="+mn-ea"/>
              </a:rPr>
              <a:t>载人机甲</a:t>
            </a:r>
            <a:endParaRPr lang="zh-CN" altLang="en-US" sz="140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5" name="图片 4" descr="图片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60" y="847725"/>
            <a:ext cx="4343400" cy="2390775"/>
          </a:xfrm>
          <a:prstGeom prst="rect">
            <a:avLst/>
          </a:prstGeom>
        </p:spPr>
      </p:pic>
      <p:pic>
        <p:nvPicPr>
          <p:cNvPr id="6" name="图片 5" descr="图片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60" y="3647440"/>
            <a:ext cx="4343400" cy="2390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425" y="99695"/>
            <a:ext cx="562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BEBEBE"/>
                </a:solidFill>
              </a:rPr>
              <a:t>《机器人</a:t>
            </a:r>
            <a:r>
              <a:rPr lang="en-US" altLang="zh-CN" sz="1400">
                <a:solidFill>
                  <a:srgbClr val="BEBEBE"/>
                </a:solidFill>
              </a:rPr>
              <a:t>SLAM</a:t>
            </a:r>
            <a:r>
              <a:rPr lang="zh-CN" altLang="en-US" sz="1400">
                <a:solidFill>
                  <a:srgbClr val="BEBEBE"/>
                </a:solidFill>
              </a:rPr>
              <a:t>导航：核心技术与实战》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张虎</a:t>
            </a:r>
            <a:r>
              <a:rPr lang="en-US" altLang="zh-CN" sz="1400">
                <a:solidFill>
                  <a:srgbClr val="BEBEBE"/>
                </a:solidFill>
              </a:rPr>
              <a:t> </a:t>
            </a:r>
            <a:r>
              <a:rPr lang="zh-CN" altLang="en-US" sz="1400">
                <a:solidFill>
                  <a:srgbClr val="BEBEBE"/>
                </a:solidFill>
              </a:rPr>
              <a:t>著</a:t>
            </a:r>
            <a:r>
              <a:rPr lang="en-US" altLang="zh-CN" sz="1400">
                <a:solidFill>
                  <a:srgbClr val="BEBEBE"/>
                </a:solidFill>
              </a:rPr>
              <a:t>    </a:t>
            </a:r>
            <a:r>
              <a:rPr lang="zh-CN" altLang="en-US" sz="1400">
                <a:solidFill>
                  <a:srgbClr val="BEBEBE"/>
                </a:solidFill>
              </a:rPr>
              <a:t>机械工业出版社</a:t>
            </a:r>
            <a:endParaRPr lang="zh-CN" altLang="en-US" sz="1400">
              <a:solidFill>
                <a:srgbClr val="BEBEBE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03360" y="6446520"/>
            <a:ext cx="3028950" cy="3441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</a:rPr>
              <a:t>www.xiihoo.com</a:t>
            </a:r>
            <a:endParaRPr lang="en-US" altLang="zh-C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60" y="6465570"/>
            <a:ext cx="92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zh-CN" alt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sz="1400" spc="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sz="1400" spc="2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2410" y="597535"/>
            <a:ext cx="3545840" cy="496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>
                <a:solidFill>
                  <a:srgbClr val="9CC2F0"/>
                </a:solidFill>
                <a:sym typeface="+mn-ea"/>
              </a:rPr>
              <a:t>1. SLAM价值</a:t>
            </a:r>
            <a:endParaRPr lang="zh-CN" altLang="en-US" sz="2000">
              <a:solidFill>
                <a:srgbClr val="9CC2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415" y="1486535"/>
            <a:ext cx="29578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躯体使智能得以延展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400" b="0">
                <a:solidFill>
                  <a:schemeClr val="bg1"/>
                </a:solidFill>
                <a:latin typeface="+mn-ea"/>
              </a:rPr>
              <a:t>的最终归宿是机器人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rgbClr val="FFFF00"/>
                </a:solidFill>
                <a:latin typeface="+mn-ea"/>
              </a:rPr>
              <a:t>机器人的完全自主化</a:t>
            </a:r>
            <a:endParaRPr lang="en-US" altLang="zh-CN" sz="1400" b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zh-CN" altLang="en-US" sz="1400" b="0">
                <a:solidFill>
                  <a:schemeClr val="bg1"/>
                </a:solidFill>
                <a:latin typeface="+mn-ea"/>
              </a:rPr>
              <a:t>自主移动技术</a:t>
            </a:r>
            <a:endParaRPr lang="zh-CN" altLang="en-US" sz="1400" b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zh-CN" sz="1400" b="0">
                <a:solidFill>
                  <a:schemeClr val="bg1"/>
                </a:solidFill>
                <a:latin typeface="+mn-ea"/>
              </a:rPr>
              <a:t>SLAM</a:t>
            </a:r>
            <a:endParaRPr lang="en-US" altLang="zh-CN" sz="14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37685" y="2255520"/>
            <a:ext cx="49771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让机器人实现完全自主化也就成了人类一直以来的梦想。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没有外界指令的干预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机器人能通过传感器和执行机构与环境自动发生交互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400" b="0">
                <a:solidFill>
                  <a:schemeClr val="accent1"/>
                </a:solidFill>
                <a:latin typeface="+mn-ea"/>
              </a:rPr>
              <a:t>完成特定的任务</a:t>
            </a:r>
            <a:endParaRPr lang="zh-CN" altLang="en-US" sz="14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5740" y="99695"/>
            <a:ext cx="5419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rgbClr val="FF0000"/>
                </a:solidFill>
              </a:rPr>
              <a:t>（先导课）</a:t>
            </a:r>
            <a:r>
              <a:rPr lang="en-US" altLang="zh-CN" sz="1400">
                <a:solidFill>
                  <a:schemeClr val="bg1"/>
                </a:solidFill>
              </a:rPr>
              <a:t>SLAM</a:t>
            </a:r>
            <a:r>
              <a:rPr lang="zh-CN" altLang="en-US" sz="1400">
                <a:solidFill>
                  <a:schemeClr val="bg1"/>
                </a:solidFill>
              </a:rPr>
              <a:t>的应用价值与技术难点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autoRev="1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df7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autoRev="1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df7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autoRev="1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autoRev="1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df7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autoRev="1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df7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autoRev="1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autoRev="1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df7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autoRev="1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df7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autoRev="1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autoRev="1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df7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autoRev="1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df7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autoRev="1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0.872|1.876|1.53|1.172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4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TABLE_BEAUTIFY" val="smartTable{18644470-0aa1-4b1c-9d09-063462aed8d6}"/>
  <p:tag name="TABLE_ENDDRAG_ORIGIN_RECT" val="617*283"/>
  <p:tag name="TABLE_ENDDRAG_RECT" val="247*167*617*284"/>
</p:tagLst>
</file>

<file path=ppt/tags/tag1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5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871|8.475|7.154|1.317|1.473|1.103|10.03|0.886|0.708"/>
</p:tagLst>
</file>

<file path=ppt/tags/tag261.xml><?xml version="1.0" encoding="utf-8"?>
<p:tagLst xmlns:p="http://schemas.openxmlformats.org/presentationml/2006/main">
  <p:tag name="COMMONDATA" val="eyJoZGlkIjoiM2Q3NDlmZDYxN2YxNmU3YWM2YWI4MzUwMmU2NGQxNWQ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75.477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5.849|0.921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3.414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2.234|24.016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9.229|39.364|2.553|1.988|2.718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1.07|1.456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18.695|2.715|1.339|2.445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TIMING" val="|0.799|1.237|0.743|0.891|0.843|0.672|0.817|0.591|0.548|0.515|2.27|0.923|1.332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9536</Words>
  <Application>WPS 演示</Application>
  <PresentationFormat>宽屏</PresentationFormat>
  <Paragraphs>1349</Paragraphs>
  <Slides>53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Times New Roman</vt:lpstr>
      <vt:lpstr>黑体</vt:lpstr>
      <vt:lpstr>Office 主题​​</vt:lpstr>
      <vt:lpstr>Equation.KSEE3</vt:lpstr>
      <vt:lpstr>Equation.KSEE3</vt:lpstr>
      <vt:lpstr>Equation.KSEE3</vt:lpstr>
      <vt:lpstr>Equation.KSEE3</vt:lpstr>
      <vt:lpstr>先导课 SLAM的应用价值与技术难点 </vt:lpstr>
      <vt:lpstr>本书内容安排</vt:lpstr>
      <vt:lpstr>内容概要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为什么需要自主移动?</vt:lpstr>
      <vt:lpstr>PowerPoint 演示文稿</vt:lpstr>
      <vt:lpstr>PowerPoint 演示文稿</vt:lpstr>
      <vt:lpstr>SLAM究竟是什么?</vt:lpstr>
      <vt:lpstr>SLAM究竟是什么?</vt:lpstr>
      <vt:lpstr>SLAM究竟是什么?</vt:lpstr>
      <vt:lpstr>SLAM究竟是什么?</vt:lpstr>
      <vt:lpstr>SLAM究竟是什么?</vt:lpstr>
      <vt:lpstr>SLAM究竟是什么?</vt:lpstr>
      <vt:lpstr>SLAM究竟是什么?</vt:lpstr>
      <vt:lpstr>PowerPoint 演示文稿</vt:lpstr>
      <vt:lpstr>内容概要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内容概要</vt:lpstr>
      <vt:lpstr>PowerPoint 演示文稿</vt:lpstr>
      <vt:lpstr>滤波方法        VS        优化方法</vt:lpstr>
      <vt:lpstr>在线SLAM        VS        完全SLAM</vt:lpstr>
      <vt:lpstr>按传感器分类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敬请关注,长期更新...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小小虎蚜</cp:lastModifiedBy>
  <cp:revision>399</cp:revision>
  <dcterms:created xsi:type="dcterms:W3CDTF">2019-06-19T02:08:00Z</dcterms:created>
  <dcterms:modified xsi:type="dcterms:W3CDTF">2022-05-29T08:18:22Z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666800C72B1842E3919A710CF4E6926B</vt:lpwstr>
  </property>
</Properties>
</file>